
<file path=[Content_Types].xml><?xml version="1.0" encoding="utf-8"?>
<Types xmlns="http://schemas.openxmlformats.org/package/2006/content-types">
  <Override PartName="/ppt/slides/slide29.xml" ContentType="application/vnd.openxmlformats-officedocument.presentationml.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Override5.xml" ContentType="application/vnd.openxmlformats-officedocument.themeOverride+xml"/>
  <Override PartName="/ppt/theme/themeOverride10.xml" ContentType="application/vnd.openxmlformats-officedocument.themeOverr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xls" ContentType="application/vnd.ms-excel"/>
  <Override PartName="/ppt/theme/themeOverride3.xml" ContentType="application/vnd.openxmlformats-officedocument.themeOverr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Layouts/slideLayout13.xml" ContentType="application/vnd.openxmlformats-officedocument.presentationml.slideLayout+xml"/>
  <Override PartName="/ppt/theme/themeOverride1.xml" ContentType="application/vnd.openxmlformats-officedocument.themeOverr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charts/chart9.xml" ContentType="application/vnd.openxmlformats-officedocument.drawingml.chart+xml"/>
  <Override PartName="/ppt/charts/chart11.xml" ContentType="application/vnd.openxmlformats-officedocument.drawingml.chart+xml"/>
  <Override PartName="/ppt/charts/chart7.xml" ContentType="application/vnd.openxmlformats-officedocument.drawingml.chart+xml"/>
  <Default Extension="xlsx" ContentType="application/vnd.openxmlformats-officedocument.spreadsheetml.sheet"/>
  <Override PartName="/ppt/diagrams/layout1.xml" ContentType="application/vnd.openxmlformats-officedocument.drawingml.diagramLayout+xml"/>
  <Override PartName="/ppt/charts/chart3.xml" ContentType="application/vnd.openxmlformats-officedocument.drawingml.chart+xml"/>
  <Override PartName="/ppt/charts/chart5.xml" ContentType="application/vnd.openxmlformats-officedocument.drawingml.chart+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charts/chart1.xml" ContentType="application/vnd.openxmlformats-officedocument.drawingml.char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theme/themeOverride8.xml" ContentType="application/vnd.openxmlformats-officedocument.themeOverride+xml"/>
  <Override PartName="/ppt/theme/themeOverride11.xml" ContentType="application/vnd.openxmlformats-officedocument.themeOverride+xml"/>
  <Override PartName="/ppt/charts/style1.xml" ContentType="application/vnd.ms-office.chartstyl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theme/themeOverride6.xml" ContentType="application/vnd.openxmlformats-officedocument.themeOverrid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emf" ContentType="image/x-emf"/>
  <Override PartName="/ppt/diagrams/quickStyle1.xml" ContentType="application/vnd.openxmlformats-officedocument.drawingml.diagramStyle+xml"/>
  <Override PartName="/ppt/theme/themeOverride4.xml" ContentType="application/vnd.openxmlformats-officedocument.themeOverr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theme/themeOverride2.xml" ContentType="application/vnd.openxmlformats-officedocument.themeOverr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charts/chart8.xml" ContentType="application/vnd.openxmlformats-officedocument.drawingml.chart+xml"/>
  <Override PartName="/ppt/charts/colors1.xml" ContentType="application/vnd.ms-office.chartcolorstyle+xml"/>
  <Override PartName="/ppt/slideLayouts/slideLayout10.xml" ContentType="application/vnd.openxmlformats-officedocument.presentationml.slideLayout+xml"/>
  <Default Extension="vml" ContentType="application/vnd.openxmlformats-officedocument.vmlDrawing"/>
  <Override PartName="/ppt/charts/chart6.xml" ContentType="application/vnd.openxmlformats-officedocument.drawingml.chart+xml"/>
  <Override PartName="/ppt/charts/chart10.xml" ContentType="application/vnd.openxmlformats-officedocument.drawingml.chart+xml"/>
  <Override PartName="/ppt/charts/chart4.xml" ContentType="application/vnd.openxmlformats-officedocument.drawingml.chart+xml"/>
  <Override PartName="/ppt/slides/slide8.xml" ContentType="application/vnd.openxmlformats-officedocument.presentationml.slide+xml"/>
  <Override PartName="/ppt/handoutMasters/handoutMaster1.xml" ContentType="application/vnd.openxmlformats-officedocument.presentationml.handoutMaster+xml"/>
  <Override PartName="/ppt/diagrams/data1.xml" ContentType="application/vnd.openxmlformats-officedocument.drawingml.diagramData+xml"/>
  <Override PartName="/ppt/charts/chart2.xml" ContentType="application/vnd.openxmlformats-officedocument.drawingml.chart+xml"/>
  <Override PartName="/ppt/theme/themeOverride9.xml" ContentType="application/vnd.openxmlformats-officedocument.themeOverr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theme/themeOverride7.xml" ContentType="application/vnd.openxmlformats-officedocument.themeOverr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handoutMasterIdLst>
    <p:handoutMasterId r:id="rId38"/>
  </p:handoutMasterIdLst>
  <p:sldIdLst>
    <p:sldId id="331" r:id="rId2"/>
    <p:sldId id="332" r:id="rId3"/>
    <p:sldId id="333" r:id="rId4"/>
    <p:sldId id="345" r:id="rId5"/>
    <p:sldId id="334" r:id="rId6"/>
    <p:sldId id="344" r:id="rId7"/>
    <p:sldId id="335" r:id="rId8"/>
    <p:sldId id="336" r:id="rId9"/>
    <p:sldId id="343" r:id="rId10"/>
    <p:sldId id="337" r:id="rId11"/>
    <p:sldId id="342" r:id="rId12"/>
    <p:sldId id="338" r:id="rId13"/>
    <p:sldId id="341" r:id="rId14"/>
    <p:sldId id="322" r:id="rId15"/>
    <p:sldId id="339" r:id="rId16"/>
    <p:sldId id="346" r:id="rId17"/>
    <p:sldId id="327" r:id="rId18"/>
    <p:sldId id="328" r:id="rId19"/>
    <p:sldId id="329" r:id="rId20"/>
    <p:sldId id="295" r:id="rId21"/>
    <p:sldId id="299" r:id="rId22"/>
    <p:sldId id="297" r:id="rId23"/>
    <p:sldId id="298" r:id="rId24"/>
    <p:sldId id="300" r:id="rId25"/>
    <p:sldId id="303" r:id="rId26"/>
    <p:sldId id="307" r:id="rId27"/>
    <p:sldId id="308" r:id="rId28"/>
    <p:sldId id="309" r:id="rId29"/>
    <p:sldId id="310" r:id="rId30"/>
    <p:sldId id="311" r:id="rId31"/>
    <p:sldId id="314" r:id="rId32"/>
    <p:sldId id="330" r:id="rId33"/>
    <p:sldId id="317" r:id="rId34"/>
    <p:sldId id="318" r:id="rId35"/>
    <p:sldId id="319" r:id="rId36"/>
    <p:sldId id="283" r:id="rId37"/>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BC3CE"/>
    <a:srgbClr val="FBCA98"/>
    <a:srgbClr val="EAF7FA"/>
    <a:srgbClr val="F5F5F5"/>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20000" autoAdjust="0"/>
    <p:restoredTop sz="94660"/>
  </p:normalViewPr>
  <p:slideViewPr>
    <p:cSldViewPr snapToGrid="0">
      <p:cViewPr varScale="1">
        <p:scale>
          <a:sx n="100" d="100"/>
          <a:sy n="100" d="100"/>
        </p:scale>
        <p:origin x="-120" y="-390"/>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Office_Excel_Worksheet2.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Office_Excel_Worksheet11.xlsx"/><Relationship Id="rId1" Type="http://schemas.openxmlformats.org/officeDocument/2006/relationships/themeOverride" Target="../theme/themeOverride10.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Office_Excel_Worksheet12.xlsx"/><Relationship Id="rId1" Type="http://schemas.openxmlformats.org/officeDocument/2006/relationships/themeOverride" Target="../theme/themeOverride1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Office_Excel_Worksheet3.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package" Target="../embeddings/Microsoft_Office_Excel_Worksheet4.xlsx"/><Relationship Id="rId1" Type="http://schemas.openxmlformats.org/officeDocument/2006/relationships/themeOverride" Target="../theme/themeOverride3.xml"/><Relationship Id="rId4" Type="http://schemas.microsoft.com/office/2011/relationships/chartStyle" Target="style1.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Office_Excel_Worksheet5.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Office_Excel_Worksheet6.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Office_Excel_Worksheet7.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Office_Excel_Worksheet8.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Office_Excel_Worksheet9.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Office_Excel_Worksheet10.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lang val="en-US"/>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IN" sz="1400" b="0" i="0" u="none" strike="noStrike" kern="1200" spc="0" baseline="0">
                <a:solidFill>
                  <a:srgbClr val="002060"/>
                </a:solidFill>
                <a:latin typeface="+mn-lt"/>
                <a:ea typeface="+mn-ea"/>
                <a:cs typeface="+mn-cs"/>
              </a:defRPr>
            </a:pPr>
            <a:r>
              <a:rPr lang="en-IN" dirty="0">
                <a:solidFill>
                  <a:srgbClr val="002060"/>
                </a:solidFill>
              </a:rPr>
              <a:t>Distribution of Deaths in EAG States &amp; Assam and Other States : Persons - 2010-2013</a:t>
            </a:r>
          </a:p>
        </c:rich>
      </c:tx>
      <c:layout/>
      <c:spPr>
        <a:noFill/>
        <a:ln>
          <a:noFill/>
        </a:ln>
        <a:effectLst/>
      </c:spPr>
    </c:title>
    <c:plotArea>
      <c:layout/>
      <c:barChart>
        <c:barDir val="col"/>
        <c:grouping val="clustered"/>
        <c:ser>
          <c:idx val="0"/>
          <c:order val="0"/>
          <c:tx>
            <c:strRef>
              <c:f>'2.2B'!$T$24</c:f>
              <c:strCache>
                <c:ptCount val="1"/>
                <c:pt idx="0">
                  <c:v>EAG States &amp; Assam</c:v>
                </c:pt>
              </c:strCache>
            </c:strRef>
          </c:tx>
          <c:cat>
            <c:strRef>
              <c:f>'2.2B'!$S$25:$S$33</c:f>
              <c:strCache>
                <c:ptCount val="9"/>
                <c:pt idx="0">
                  <c:v>0-1</c:v>
                </c:pt>
                <c:pt idx="1">
                  <c:v>1-4</c:v>
                </c:pt>
                <c:pt idx="2">
                  <c:v>5-14</c:v>
                </c:pt>
                <c:pt idx="3">
                  <c:v>15-29</c:v>
                </c:pt>
                <c:pt idx="4">
                  <c:v>30-34</c:v>
                </c:pt>
                <c:pt idx="5">
                  <c:v>35-44</c:v>
                </c:pt>
                <c:pt idx="6">
                  <c:v>45-54</c:v>
                </c:pt>
                <c:pt idx="7">
                  <c:v>55-69</c:v>
                </c:pt>
                <c:pt idx="8">
                  <c:v>70+</c:v>
                </c:pt>
              </c:strCache>
            </c:strRef>
          </c:cat>
          <c:val>
            <c:numRef>
              <c:f>'2.2B'!$T$25:$T$33</c:f>
              <c:numCache>
                <c:formatCode>0.0</c:formatCode>
                <c:ptCount val="9"/>
                <c:pt idx="0">
                  <c:v>15.709428413894498</c:v>
                </c:pt>
                <c:pt idx="1">
                  <c:v>3.5440789070636525</c:v>
                </c:pt>
                <c:pt idx="2">
                  <c:v>2.8640568522943086</c:v>
                </c:pt>
                <c:pt idx="3">
                  <c:v>7.3745634993567384</c:v>
                </c:pt>
                <c:pt idx="4">
                  <c:v>2.5470195429761739</c:v>
                </c:pt>
                <c:pt idx="5">
                  <c:v>6.1385774673773126</c:v>
                </c:pt>
                <c:pt idx="6">
                  <c:v>8.3409912393555103</c:v>
                </c:pt>
                <c:pt idx="7">
                  <c:v>22.448385713410531</c:v>
                </c:pt>
                <c:pt idx="8">
                  <c:v>31.03289836427129</c:v>
                </c:pt>
              </c:numCache>
            </c:numRef>
          </c:val>
        </c:ser>
        <c:ser>
          <c:idx val="1"/>
          <c:order val="1"/>
          <c:tx>
            <c:strRef>
              <c:f>'2.2B'!$U$24</c:f>
              <c:strCache>
                <c:ptCount val="1"/>
                <c:pt idx="0">
                  <c:v>Other States</c:v>
                </c:pt>
              </c:strCache>
            </c:strRef>
          </c:tx>
          <c:cat>
            <c:strRef>
              <c:f>'2.2B'!$S$25:$S$33</c:f>
              <c:strCache>
                <c:ptCount val="9"/>
                <c:pt idx="0">
                  <c:v>0-1</c:v>
                </c:pt>
                <c:pt idx="1">
                  <c:v>1-4</c:v>
                </c:pt>
                <c:pt idx="2">
                  <c:v>5-14</c:v>
                </c:pt>
                <c:pt idx="3">
                  <c:v>15-29</c:v>
                </c:pt>
                <c:pt idx="4">
                  <c:v>30-34</c:v>
                </c:pt>
                <c:pt idx="5">
                  <c:v>35-44</c:v>
                </c:pt>
                <c:pt idx="6">
                  <c:v>45-54</c:v>
                </c:pt>
                <c:pt idx="7">
                  <c:v>55-69</c:v>
                </c:pt>
                <c:pt idx="8">
                  <c:v>70+</c:v>
                </c:pt>
              </c:strCache>
            </c:strRef>
          </c:cat>
          <c:val>
            <c:numRef>
              <c:f>'2.2B'!$U$25:$U$33</c:f>
              <c:numCache>
                <c:formatCode>0.0</c:formatCode>
                <c:ptCount val="9"/>
                <c:pt idx="0">
                  <c:v>7.3407921044795259</c:v>
                </c:pt>
                <c:pt idx="1">
                  <c:v>1.3332198919470797</c:v>
                </c:pt>
                <c:pt idx="2">
                  <c:v>1.2864253201174118</c:v>
                </c:pt>
                <c:pt idx="3">
                  <c:v>6.1139235121453108</c:v>
                </c:pt>
                <c:pt idx="4">
                  <c:v>2.5694473986472115</c:v>
                </c:pt>
                <c:pt idx="5">
                  <c:v>6.7639426553792488</c:v>
                </c:pt>
                <c:pt idx="6">
                  <c:v>10.165482622197668</c:v>
                </c:pt>
                <c:pt idx="7">
                  <c:v>26.118177564129827</c:v>
                </c:pt>
                <c:pt idx="8">
                  <c:v>38.308588930956809</c:v>
                </c:pt>
              </c:numCache>
            </c:numRef>
          </c:val>
        </c:ser>
        <c:gapWidth val="219"/>
        <c:overlap val="-27"/>
        <c:axId val="154174592"/>
        <c:axId val="154176128"/>
      </c:barChart>
      <c:catAx>
        <c:axId val="154174592"/>
        <c:scaling>
          <c:orientation val="minMax"/>
        </c:scaling>
        <c:axPos val="b"/>
        <c:numFmt formatCode="General" sourceLinked="1"/>
        <c:maj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IN" sz="900" b="0" i="0" u="none" strike="noStrike" kern="1200" baseline="0">
                <a:solidFill>
                  <a:schemeClr val="tx1">
                    <a:lumMod val="65000"/>
                    <a:lumOff val="35000"/>
                  </a:schemeClr>
                </a:solidFill>
                <a:latin typeface="+mn-lt"/>
                <a:ea typeface="+mn-ea"/>
                <a:cs typeface="+mn-cs"/>
              </a:defRPr>
            </a:pPr>
            <a:endParaRPr lang="en-US"/>
          </a:p>
        </c:txPr>
        <c:crossAx val="154176128"/>
        <c:crosses val="autoZero"/>
        <c:auto val="1"/>
        <c:lblAlgn val="ctr"/>
        <c:lblOffset val="100"/>
      </c:catAx>
      <c:valAx>
        <c:axId val="154176128"/>
        <c:scaling>
          <c:orientation val="minMax"/>
        </c:scaling>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en-IN" sz="1000" b="0" i="0" u="none" strike="noStrike" kern="1200" baseline="0">
                    <a:solidFill>
                      <a:schemeClr val="tx1">
                        <a:lumMod val="65000"/>
                        <a:lumOff val="35000"/>
                      </a:schemeClr>
                    </a:solidFill>
                    <a:latin typeface="+mn-lt"/>
                    <a:ea typeface="+mn-ea"/>
                    <a:cs typeface="+mn-cs"/>
                  </a:defRPr>
                </a:pPr>
                <a:r>
                  <a:rPr lang="en-IN" dirty="0" smtClean="0"/>
                  <a:t>Deaths </a:t>
                </a:r>
                <a:r>
                  <a:rPr lang="en-IN" dirty="0"/>
                  <a:t>(in Percentage)</a:t>
                </a:r>
              </a:p>
            </c:rich>
          </c:tx>
          <c:layout/>
          <c:spPr>
            <a:noFill/>
            <a:ln>
              <a:noFill/>
            </a:ln>
            <a:effectLst/>
          </c:spPr>
        </c:title>
        <c:numFmt formatCode="0" sourceLinked="0"/>
        <c:majorTickMark val="none"/>
        <c:tickLblPos val="nextTo"/>
        <c:spPr>
          <a:noFill/>
          <a:ln cmpd="sng">
            <a:solidFill>
              <a:sysClr val="windowText" lastClr="000000">
                <a:tint val="75000"/>
                <a:shade val="95000"/>
                <a:satMod val="105000"/>
              </a:sysClr>
            </a:solidFill>
          </a:ln>
          <a:effectLst/>
        </c:spPr>
        <c:txPr>
          <a:bodyPr rot="-60000000" spcFirstLastPara="1" vertOverflow="ellipsis" vert="horz" wrap="square" anchor="ctr" anchorCtr="1"/>
          <a:lstStyle/>
          <a:p>
            <a:pPr>
              <a:defRPr lang="en-IN" sz="900" b="0" i="0" u="none" strike="noStrike" kern="1200" baseline="0">
                <a:solidFill>
                  <a:schemeClr val="tx1">
                    <a:lumMod val="65000"/>
                    <a:lumOff val="35000"/>
                  </a:schemeClr>
                </a:solidFill>
                <a:latin typeface="+mn-lt"/>
                <a:ea typeface="+mn-ea"/>
                <a:cs typeface="+mn-cs"/>
              </a:defRPr>
            </a:pPr>
            <a:endParaRPr lang="en-US"/>
          </a:p>
        </c:txPr>
        <c:crossAx val="154174592"/>
        <c:crosses val="autoZero"/>
        <c:crossBetween val="between"/>
      </c:valAx>
      <c:spPr>
        <a:solidFill>
          <a:srgbClr val="A2CF49">
            <a:lumMod val="20000"/>
            <a:lumOff val="80000"/>
          </a:srgbClr>
        </a:solidFill>
        <a:ln cap="rnd">
          <a:solidFill>
            <a:sysClr val="windowText" lastClr="000000">
              <a:tint val="75000"/>
              <a:shade val="95000"/>
              <a:satMod val="105000"/>
            </a:sysClr>
          </a:solidFill>
        </a:ln>
        <a:effectLst/>
      </c:spPr>
    </c:plotArea>
    <c:legend>
      <c:legendPos val="b"/>
      <c:layout/>
      <c:spPr>
        <a:noFill/>
        <a:ln>
          <a:noFill/>
        </a:ln>
        <a:effectLst/>
      </c:spPr>
      <c:txPr>
        <a:bodyPr rot="0" spcFirstLastPara="1" vertOverflow="ellipsis" vert="horz" wrap="square" anchor="ctr" anchorCtr="1"/>
        <a:lstStyle/>
        <a:p>
          <a:pPr>
            <a:defRPr lang="en-IN"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chart>
  <c:spPr>
    <a:solidFill>
      <a:schemeClr val="bg1"/>
    </a:solidFill>
    <a:ln w="9525" cap="rnd" cmpd="sng" algn="ctr">
      <a:solidFill>
        <a:schemeClr val="tx1"/>
      </a:solidFill>
      <a:round/>
    </a:ln>
    <a:effectLst/>
  </c:spPr>
  <c:txPr>
    <a:bodyPr/>
    <a:lstStyle/>
    <a:p>
      <a:pPr>
        <a:defRPr/>
      </a:pPr>
      <a:endParaRPr lang="en-US"/>
    </a:p>
  </c:txPr>
  <c:externalData r:id="rId2"/>
</c:chartSpace>
</file>

<file path=ppt/charts/chart10.xml><?xml version="1.0" encoding="utf-8"?>
<c:chartSpace xmlns:c="http://schemas.openxmlformats.org/drawingml/2006/chart" xmlns:a="http://schemas.openxmlformats.org/drawingml/2006/main" xmlns:r="http://schemas.openxmlformats.org/officeDocument/2006/relationships">
  <c:date1904 val="1"/>
  <c:lang val="en-US"/>
  <c:clrMapOvr bg1="lt1" tx1="dk1" bg2="lt2" tx2="dk2" accent1="accent1" accent2="accent2" accent3="accent3" accent4="accent4" accent5="accent5" accent6="accent6" hlink="hlink" folHlink="folHlink"/>
  <c:chart>
    <c:title>
      <c:tx>
        <c:rich>
          <a:bodyPr/>
          <a:lstStyle/>
          <a:p>
            <a:pPr>
              <a:defRPr lang="en-IN" sz="1200" b="1" i="0" u="none" strike="noStrike" baseline="0">
                <a:solidFill>
                  <a:srgbClr val="000000"/>
                </a:solidFill>
                <a:latin typeface="Arial"/>
                <a:ea typeface="Arial"/>
                <a:cs typeface="Arial"/>
              </a:defRPr>
            </a:pPr>
            <a:r>
              <a:rPr lang="en-US" sz="1600"/>
              <a:t>Top Ten Causes of Death</a:t>
            </a:r>
            <a:r>
              <a:rPr lang="en-US" sz="1600" baseline="0"/>
              <a:t> Age 30 - 69 Years: </a:t>
            </a:r>
            <a:r>
              <a:rPr lang="en-US" sz="1600"/>
              <a:t>2010-2013</a:t>
            </a:r>
          </a:p>
        </c:rich>
      </c:tx>
      <c:layout>
        <c:manualLayout>
          <c:xMode val="edge"/>
          <c:yMode val="edge"/>
          <c:x val="0.10920114034130544"/>
          <c:y val="2.7663908234928612E-2"/>
        </c:manualLayout>
      </c:layout>
      <c:spPr>
        <a:noFill/>
        <a:ln w="25400">
          <a:noFill/>
        </a:ln>
      </c:spPr>
    </c:title>
    <c:view3D>
      <c:rotX val="35"/>
      <c:hPercent val="50"/>
      <c:perspective val="0"/>
    </c:view3D>
    <c:plotArea>
      <c:layout>
        <c:manualLayout>
          <c:layoutTarget val="inner"/>
          <c:xMode val="edge"/>
          <c:yMode val="edge"/>
          <c:x val="0.2091212598425197"/>
          <c:y val="0.27056652746273335"/>
          <c:w val="0.62958843159065625"/>
          <c:h val="0.58469055374592838"/>
        </c:manualLayout>
      </c:layout>
      <c:pie3DChart>
        <c:varyColors val="1"/>
        <c:ser>
          <c:idx val="0"/>
          <c:order val="0"/>
          <c:explosion val="3"/>
          <c:dLbls>
            <c:dLbl>
              <c:idx val="0"/>
              <c:layout>
                <c:manualLayout>
                  <c:x val="-1.6973578302712213E-2"/>
                  <c:y val="-0.1170718406578557"/>
                </c:manualLayout>
              </c:layout>
              <c:showCatName val="1"/>
              <c:showPercent val="1"/>
              <c:extLst>
                <c:ext xmlns:c15="http://schemas.microsoft.com/office/drawing/2012/chart" uri="{CE6537A1-D6FC-4f65-9D91-7224C49458BB}">
                  <c15:layout/>
                </c:ext>
              </c:extLst>
            </c:dLbl>
            <c:dLbl>
              <c:idx val="1"/>
              <c:layout>
                <c:manualLayout>
                  <c:x val="5.3784135316418812E-2"/>
                  <c:y val="-6.0317509889473812E-3"/>
                </c:manualLayout>
              </c:layout>
              <c:showCatName val="1"/>
              <c:showPercent val="1"/>
              <c:extLst>
                <c:ext xmlns:c15="http://schemas.microsoft.com/office/drawing/2012/chart" uri="{CE6537A1-D6FC-4f65-9D91-7224C49458BB}">
                  <c15:layout/>
                </c:ext>
              </c:extLst>
            </c:dLbl>
            <c:dLbl>
              <c:idx val="2"/>
              <c:layout>
                <c:manualLayout>
                  <c:x val="0.12797216300045838"/>
                  <c:y val="7.1471423016469013E-2"/>
                </c:manualLayout>
              </c:layout>
              <c:showCatName val="1"/>
              <c:showPercent val="1"/>
              <c:extLst>
                <c:ext xmlns:c15="http://schemas.microsoft.com/office/drawing/2012/chart" uri="{CE6537A1-D6FC-4f65-9D91-7224C49458BB}">
                  <c15:layout/>
                </c:ext>
              </c:extLst>
            </c:dLbl>
            <c:dLbl>
              <c:idx val="3"/>
              <c:layout>
                <c:manualLayout>
                  <c:x val="0.18001550759327253"/>
                  <c:y val="9.7049968033854725E-2"/>
                </c:manualLayout>
              </c:layout>
              <c:showCatName val="1"/>
              <c:showPercent val="1"/>
              <c:extLst>
                <c:ext xmlns:c15="http://schemas.microsoft.com/office/drawing/2012/chart" uri="{CE6537A1-D6FC-4f65-9D91-7224C49458BB}">
                  <c15:layout/>
                </c:ext>
              </c:extLst>
            </c:dLbl>
            <c:dLbl>
              <c:idx val="4"/>
              <c:layout>
                <c:manualLayout>
                  <c:x val="8.2724970579408821E-2"/>
                  <c:y val="0.14720726586029775"/>
                </c:manualLayout>
              </c:layout>
              <c:showCatName val="1"/>
              <c:showPercent val="1"/>
              <c:extLst>
                <c:ext xmlns:c15="http://schemas.microsoft.com/office/drawing/2012/chart" uri="{CE6537A1-D6FC-4f65-9D91-7224C49458BB}">
                  <c15:layout/>
                </c:ext>
              </c:extLst>
            </c:dLbl>
            <c:dLbl>
              <c:idx val="5"/>
              <c:layout>
                <c:manualLayout>
                  <c:x val="-5.0156362612182856E-2"/>
                  <c:y val="0.15095244103618183"/>
                </c:manualLayout>
              </c:layout>
              <c:showCatName val="1"/>
              <c:showPercent val="1"/>
              <c:extLst>
                <c:ext xmlns:c15="http://schemas.microsoft.com/office/drawing/2012/chart" uri="{CE6537A1-D6FC-4f65-9D91-7224C49458BB}">
                  <c15:layout/>
                </c:ext>
              </c:extLst>
            </c:dLbl>
            <c:dLbl>
              <c:idx val="6"/>
              <c:layout>
                <c:manualLayout>
                  <c:x val="-2.3853617406128819E-2"/>
                  <c:y val="1.28028751237721E-2"/>
                </c:manualLayout>
              </c:layout>
              <c:showCatName val="1"/>
              <c:showPercent val="1"/>
              <c:extLst>
                <c:ext xmlns:c15="http://schemas.microsoft.com/office/drawing/2012/chart" uri="{CE6537A1-D6FC-4f65-9D91-7224C49458BB}">
                  <c15:layout/>
                </c:ext>
              </c:extLst>
            </c:dLbl>
            <c:dLbl>
              <c:idx val="7"/>
              <c:layout>
                <c:manualLayout>
                  <c:x val="-3.3159593153729447E-2"/>
                  <c:y val="-0.10164530665219471"/>
                </c:manualLayout>
              </c:layout>
              <c:showCatName val="1"/>
              <c:showPercent val="1"/>
              <c:extLst>
                <c:ext xmlns:c15="http://schemas.microsoft.com/office/drawing/2012/chart" uri="{CE6537A1-D6FC-4f65-9D91-7224C49458BB}">
                  <c15:layout/>
                </c:ext>
              </c:extLst>
            </c:dLbl>
            <c:dLbl>
              <c:idx val="8"/>
              <c:layout>
                <c:manualLayout>
                  <c:x val="-2.9443840345973096E-2"/>
                  <c:y val="-0.12424698971783028"/>
                </c:manualLayout>
              </c:layout>
              <c:showCatName val="1"/>
              <c:showPercent val="1"/>
              <c:extLst>
                <c:ext xmlns:c15="http://schemas.microsoft.com/office/drawing/2012/chart" uri="{CE6537A1-D6FC-4f65-9D91-7224C49458BB}">
                  <c15:layout/>
                </c:ext>
              </c:extLst>
            </c:dLbl>
            <c:dLbl>
              <c:idx val="9"/>
              <c:layout>
                <c:manualLayout>
                  <c:x val="-1.3118273883122297E-2"/>
                  <c:y val="-0.18469935640868448"/>
                </c:manualLayout>
              </c:layout>
              <c:showCatName val="1"/>
              <c:showPercent val="1"/>
              <c:extLst>
                <c:ext xmlns:c15="http://schemas.microsoft.com/office/drawing/2012/chart" uri="{CE6537A1-D6FC-4f65-9D91-7224C49458BB}">
                  <c15:layout/>
                </c:ext>
              </c:extLst>
            </c:dLbl>
            <c:dLbl>
              <c:idx val="10"/>
              <c:layout>
                <c:manualLayout>
                  <c:x val="5.7059842519685065E-2"/>
                  <c:y val="-6.0674256790159767E-2"/>
                </c:manualLayout>
              </c:layout>
              <c:showCatName val="1"/>
              <c:showPercent val="1"/>
              <c:extLst>
                <c:ext xmlns:c15="http://schemas.microsoft.com/office/drawing/2012/chart" uri="{CE6537A1-D6FC-4f65-9D91-7224C49458BB}">
                  <c15:layout/>
                </c:ext>
              </c:extLst>
            </c:dLbl>
            <c:numFmt formatCode="0.0%" sourceLinked="0"/>
            <c:spPr>
              <a:noFill/>
              <a:ln>
                <a:noFill/>
              </a:ln>
              <a:effectLst/>
            </c:spPr>
            <c:txPr>
              <a:bodyPr/>
              <a:lstStyle/>
              <a:p>
                <a:pPr>
                  <a:defRPr lang="en-IN" sz="900"/>
                </a:pPr>
                <a:endParaRPr lang="en-US"/>
              </a:p>
            </c:txPr>
            <c:showCatName val="1"/>
            <c:showPercent val="1"/>
            <c:showLeaderLines val="1"/>
            <c:extLst>
              <c:ext xmlns:c15="http://schemas.microsoft.com/office/drawing/2012/chart" uri="{CE6537A1-D6FC-4f65-9D91-7224C49458BB}">
                <c15:layout/>
              </c:ext>
            </c:extLst>
          </c:dLbls>
          <c:cat>
            <c:strRef>
              <c:f>'3.7A'!$B$93:$B$103</c:f>
              <c:strCache>
                <c:ptCount val="11"/>
                <c:pt idx="0">
                  <c:v>Cardiovascular diseases</c:v>
                </c:pt>
                <c:pt idx="1">
                  <c:v>Malignant and other Neoplasms</c:v>
                </c:pt>
                <c:pt idx="2">
                  <c:v>Respiratory diseases</c:v>
                </c:pt>
                <c:pt idx="3">
                  <c:v>Digestive diseases</c:v>
                </c:pt>
                <c:pt idx="4">
                  <c:v>Tuberculosis</c:v>
                </c:pt>
                <c:pt idx="5">
                  <c:v>Unintentional injuries: Other Than Motor Vehicle Accidents</c:v>
                </c:pt>
                <c:pt idx="6">
                  <c:v>Ill-defined/ All other symptoms,signs and abnormal clinical and laboratory findings</c:v>
                </c:pt>
                <c:pt idx="7">
                  <c:v>Unintentional injuries: Motor Vehicle Accidents</c:v>
                </c:pt>
                <c:pt idx="8">
                  <c:v>Genito-urinary diseases</c:v>
                </c:pt>
                <c:pt idx="9">
                  <c:v>Diarrhoeal diseases</c:v>
                </c:pt>
                <c:pt idx="10">
                  <c:v>All Other Remaining Causes</c:v>
                </c:pt>
              </c:strCache>
            </c:strRef>
          </c:cat>
          <c:val>
            <c:numRef>
              <c:f>'3.7A'!$C$93:$C$103</c:f>
              <c:numCache>
                <c:formatCode>0.0</c:formatCode>
                <c:ptCount val="11"/>
                <c:pt idx="0">
                  <c:v>31.830205315530925</c:v>
                </c:pt>
                <c:pt idx="1">
                  <c:v>10.192719486081371</c:v>
                </c:pt>
                <c:pt idx="2">
                  <c:v>7.7969517571482481</c:v>
                </c:pt>
                <c:pt idx="3">
                  <c:v>7.4996850988789525</c:v>
                </c:pt>
                <c:pt idx="4">
                  <c:v>6.1166393752361774</c:v>
                </c:pt>
                <c:pt idx="5">
                  <c:v>4.2108577906537414</c:v>
                </c:pt>
                <c:pt idx="6">
                  <c:v>3.8946970651215516</c:v>
                </c:pt>
                <c:pt idx="7">
                  <c:v>3.8254188184909936</c:v>
                </c:pt>
                <c:pt idx="8">
                  <c:v>3.7574001763446283</c:v>
                </c:pt>
                <c:pt idx="9">
                  <c:v>3.4387202418440612</c:v>
                </c:pt>
                <c:pt idx="10">
                  <c:v>17.436704874669292</c:v>
                </c:pt>
              </c:numCache>
            </c:numRef>
          </c:val>
        </c:ser>
        <c:dLbls>
          <c:showCatName val="1"/>
          <c:showPercent val="1"/>
          <c:separator>
</c:separator>
        </c:dLbls>
      </c:pie3DChart>
      <c:spPr>
        <a:noFill/>
        <a:ln w="25400">
          <a:noFill/>
        </a:ln>
      </c:spPr>
    </c:plotArea>
    <c:plotVisOnly val="1"/>
    <c:dispBlanksAs val="zero"/>
  </c:chart>
  <c:spPr>
    <a:solidFill>
      <a:schemeClr val="accent6">
        <a:lumMod val="20000"/>
        <a:lumOff val="80000"/>
      </a:schemeClr>
    </a:solidFill>
    <a:ln w="3175">
      <a:solidFill>
        <a:schemeClr val="tx1"/>
      </a:solidFill>
    </a:ln>
  </c:spPr>
  <c:txPr>
    <a:bodyPr/>
    <a:lstStyle/>
    <a:p>
      <a:pPr>
        <a:defRPr sz="1000" b="0" i="0" u="none" strike="noStrike" baseline="0">
          <a:solidFill>
            <a:srgbClr val="000000"/>
          </a:solidFill>
          <a:latin typeface="Arial"/>
          <a:ea typeface="Arial"/>
          <a:cs typeface="Arial"/>
        </a:defRPr>
      </a:pPr>
      <a:endParaRPr lang="en-US"/>
    </a:p>
  </c:txPr>
  <c:externalData r:id="rId2"/>
</c:chartSpace>
</file>

<file path=ppt/charts/chart11.xml><?xml version="1.0" encoding="utf-8"?>
<c:chartSpace xmlns:c="http://schemas.openxmlformats.org/drawingml/2006/chart" xmlns:a="http://schemas.openxmlformats.org/drawingml/2006/main" xmlns:r="http://schemas.openxmlformats.org/officeDocument/2006/relationships">
  <c:date1904 val="1"/>
  <c:lang val="en-US"/>
  <c:clrMapOvr bg1="lt1" tx1="dk1" bg2="lt2" tx2="dk2" accent1="accent1" accent2="accent2" accent3="accent3" accent4="accent4" accent5="accent5" accent6="accent6" hlink="hlink" folHlink="folHlink"/>
  <c:chart>
    <c:title>
      <c:tx>
        <c:rich>
          <a:bodyPr/>
          <a:lstStyle/>
          <a:p>
            <a:pPr>
              <a:defRPr lang="en-IN" sz="1200" b="1" i="0" u="none" strike="noStrike" baseline="0">
                <a:solidFill>
                  <a:srgbClr val="000000"/>
                </a:solidFill>
                <a:latin typeface="Arial"/>
                <a:ea typeface="Arial"/>
                <a:cs typeface="Arial"/>
              </a:defRPr>
            </a:pPr>
            <a:r>
              <a:rPr lang="en-US" sz="1600"/>
              <a:t>Top Ten Causes of Death</a:t>
            </a:r>
            <a:r>
              <a:rPr lang="en-US" sz="1600" baseline="0"/>
              <a:t> Age 70 Years and above : </a:t>
            </a:r>
            <a:r>
              <a:rPr lang="en-US" sz="1600"/>
              <a:t>2010-2013</a:t>
            </a:r>
          </a:p>
        </c:rich>
      </c:tx>
      <c:layout>
        <c:manualLayout>
          <c:xMode val="edge"/>
          <c:yMode val="edge"/>
          <c:x val="0.12689480299860187"/>
          <c:y val="1.2438907514208439E-2"/>
        </c:manualLayout>
      </c:layout>
      <c:spPr>
        <a:noFill/>
        <a:ln w="25400">
          <a:noFill/>
        </a:ln>
      </c:spPr>
    </c:title>
    <c:view3D>
      <c:rotX val="35"/>
      <c:hPercent val="50"/>
      <c:perspective val="0"/>
    </c:view3D>
    <c:plotArea>
      <c:layout>
        <c:manualLayout>
          <c:layoutTarget val="inner"/>
          <c:xMode val="edge"/>
          <c:yMode val="edge"/>
          <c:x val="0.2091212598425197"/>
          <c:y val="0.27056652746273335"/>
          <c:w val="0.62958843159065625"/>
          <c:h val="0.58469055374592838"/>
        </c:manualLayout>
      </c:layout>
      <c:pie3DChart>
        <c:varyColors val="1"/>
        <c:ser>
          <c:idx val="0"/>
          <c:order val="0"/>
          <c:explosion val="3"/>
          <c:dLbls>
            <c:dLbl>
              <c:idx val="0"/>
              <c:layout>
                <c:manualLayout>
                  <c:x val="-3.2979877515310705E-3"/>
                  <c:y val="-5.908991617734808E-2"/>
                </c:manualLayout>
              </c:layout>
              <c:showCatName val="1"/>
              <c:showPercent val="1"/>
              <c:extLst>
                <c:ext xmlns:c15="http://schemas.microsoft.com/office/drawing/2012/chart" uri="{CE6537A1-D6FC-4f65-9D91-7224C49458BB}">
                  <c15:layout/>
                </c:ext>
              </c:extLst>
            </c:dLbl>
            <c:dLbl>
              <c:idx val="1"/>
              <c:layout>
                <c:manualLayout>
                  <c:x val="6.3269466316710404E-2"/>
                  <c:y val="2.7726732903646936E-2"/>
                </c:manualLayout>
              </c:layout>
              <c:showCatName val="1"/>
              <c:showPercent val="1"/>
              <c:extLst>
                <c:ext xmlns:c15="http://schemas.microsoft.com/office/drawing/2012/chart" uri="{CE6537A1-D6FC-4f65-9D91-7224C49458BB}">
                  <c15:layout/>
                </c:ext>
              </c:extLst>
            </c:dLbl>
            <c:dLbl>
              <c:idx val="2"/>
              <c:layout>
                <c:manualLayout>
                  <c:x val="0.15460300661884638"/>
                  <c:y val="0.10512079290617769"/>
                </c:manualLayout>
              </c:layout>
              <c:showCatName val="1"/>
              <c:showPercent val="1"/>
              <c:extLst>
                <c:ext xmlns:c15="http://schemas.microsoft.com/office/drawing/2012/chart" uri="{CE6537A1-D6FC-4f65-9D91-7224C49458BB}">
                  <c15:layout/>
                </c:ext>
              </c:extLst>
            </c:dLbl>
            <c:dLbl>
              <c:idx val="3"/>
              <c:layout>
                <c:manualLayout>
                  <c:x val="2.6618219830843379E-2"/>
                  <c:y val="0.17131238750817654"/>
                </c:manualLayout>
              </c:layout>
              <c:showCatName val="1"/>
              <c:showPercent val="1"/>
              <c:extLst>
                <c:ext xmlns:c15="http://schemas.microsoft.com/office/drawing/2012/chart" uri="{CE6537A1-D6FC-4f65-9D91-7224C49458BB}">
                  <c15:layout/>
                </c:ext>
              </c:extLst>
            </c:dLbl>
            <c:dLbl>
              <c:idx val="4"/>
              <c:layout>
                <c:manualLayout>
                  <c:x val="-3.4448528941984038E-2"/>
                  <c:y val="0.12738313120127204"/>
                </c:manualLayout>
              </c:layout>
              <c:showCatName val="1"/>
              <c:showPercent val="1"/>
              <c:extLst>
                <c:ext xmlns:c15="http://schemas.microsoft.com/office/drawing/2012/chart" uri="{CE6537A1-D6FC-4f65-9D91-7224C49458BB}">
                  <c15:layout/>
                </c:ext>
              </c:extLst>
            </c:dLbl>
            <c:dLbl>
              <c:idx val="5"/>
              <c:layout>
                <c:manualLayout>
                  <c:x val="-1.9785647607383213E-2"/>
                  <c:y val="8.4941421709260084E-2"/>
                </c:manualLayout>
              </c:layout>
              <c:showCatName val="1"/>
              <c:showPercent val="1"/>
              <c:extLst>
                <c:ext xmlns:c15="http://schemas.microsoft.com/office/drawing/2012/chart" uri="{CE6537A1-D6FC-4f65-9D91-7224C49458BB}">
                  <c15:layout/>
                </c:ext>
              </c:extLst>
            </c:dLbl>
            <c:dLbl>
              <c:idx val="6"/>
              <c:layout>
                <c:manualLayout>
                  <c:x val="-3.975053777143038E-2"/>
                  <c:y val="1.2734944500315438E-2"/>
                </c:manualLayout>
              </c:layout>
              <c:showCatName val="1"/>
              <c:showPercent val="1"/>
              <c:extLst>
                <c:ext xmlns:c15="http://schemas.microsoft.com/office/drawing/2012/chart" uri="{CE6537A1-D6FC-4f65-9D91-7224C49458BB}">
                  <c15:layout/>
                </c:ext>
              </c:extLst>
            </c:dLbl>
            <c:dLbl>
              <c:idx val="7"/>
              <c:layout>
                <c:manualLayout>
                  <c:x val="-8.8269957494658227E-2"/>
                  <c:y val="-0.10651107361259711"/>
                </c:manualLayout>
              </c:layout>
              <c:showCatName val="1"/>
              <c:showPercent val="1"/>
              <c:extLst>
                <c:ext xmlns:c15="http://schemas.microsoft.com/office/drawing/2012/chart" uri="{CE6537A1-D6FC-4f65-9D91-7224C49458BB}">
                  <c15:layout/>
                </c:ext>
              </c:extLst>
            </c:dLbl>
            <c:dLbl>
              <c:idx val="10"/>
              <c:layout>
                <c:manualLayout>
                  <c:x val="0.15509146008991209"/>
                  <c:y val="-6.5036448020188514E-2"/>
                </c:manualLayout>
              </c:layout>
              <c:showCatName val="1"/>
              <c:showPercent val="1"/>
              <c:extLst>
                <c:ext xmlns:c15="http://schemas.microsoft.com/office/drawing/2012/chart" uri="{CE6537A1-D6FC-4f65-9D91-7224C49458BB}">
                  <c15:layout/>
                </c:ext>
              </c:extLst>
            </c:dLbl>
            <c:numFmt formatCode="0.0%" sourceLinked="0"/>
            <c:spPr>
              <a:noFill/>
              <a:ln>
                <a:noFill/>
              </a:ln>
              <a:effectLst/>
            </c:spPr>
            <c:txPr>
              <a:bodyPr/>
              <a:lstStyle/>
              <a:p>
                <a:pPr>
                  <a:defRPr lang="en-IN" sz="900"/>
                </a:pPr>
                <a:endParaRPr lang="en-US"/>
              </a:p>
            </c:txPr>
            <c:showCatName val="1"/>
            <c:showPercent val="1"/>
            <c:showLeaderLines val="1"/>
            <c:extLst>
              <c:ext xmlns:c15="http://schemas.microsoft.com/office/drawing/2012/chart" uri="{CE6537A1-D6FC-4f65-9D91-7224C49458BB}">
                <c15:layout/>
              </c:ext>
            </c:extLst>
          </c:dLbls>
          <c:cat>
            <c:strRef>
              <c:f>'3.8A'!$B$93:$B$103</c:f>
              <c:strCache>
                <c:ptCount val="11"/>
                <c:pt idx="0">
                  <c:v>Ill-defined/ All other symptoms,signs and abnormal clinical and laboratory findings</c:v>
                </c:pt>
                <c:pt idx="1">
                  <c:v>Cardiovascular diseases</c:v>
                </c:pt>
                <c:pt idx="2">
                  <c:v>Respiratory diseases</c:v>
                </c:pt>
                <c:pt idx="3">
                  <c:v>Diarrhoeal diseases</c:v>
                </c:pt>
                <c:pt idx="4">
                  <c:v>Fever of unknown origin</c:v>
                </c:pt>
                <c:pt idx="5">
                  <c:v>Malignant and other Neoplasms</c:v>
                </c:pt>
                <c:pt idx="6">
                  <c:v>Unintentional injuries: Other Than Motor Vehicle Accidents</c:v>
                </c:pt>
                <c:pt idx="7">
                  <c:v>Respiratory infections</c:v>
                </c:pt>
                <c:pt idx="8">
                  <c:v>Diabetes mellitus</c:v>
                </c:pt>
                <c:pt idx="9">
                  <c:v>Digestive diseases</c:v>
                </c:pt>
                <c:pt idx="10">
                  <c:v>All Other Remaining Causes</c:v>
                </c:pt>
              </c:strCache>
            </c:strRef>
          </c:cat>
          <c:val>
            <c:numRef>
              <c:f>'3.8A'!$C$93:$C$103</c:f>
              <c:numCache>
                <c:formatCode>0.0</c:formatCode>
                <c:ptCount val="11"/>
                <c:pt idx="0">
                  <c:v>29.000735204019119</c:v>
                </c:pt>
                <c:pt idx="1">
                  <c:v>24.915757872809689</c:v>
                </c:pt>
                <c:pt idx="2">
                  <c:v>11.564146550667829</c:v>
                </c:pt>
                <c:pt idx="3">
                  <c:v>5.8464036270064863</c:v>
                </c:pt>
                <c:pt idx="4">
                  <c:v>4.1232692072049995</c:v>
                </c:pt>
                <c:pt idx="5">
                  <c:v>3.80008577380223</c:v>
                </c:pt>
                <c:pt idx="6">
                  <c:v>3.642323244700409</c:v>
                </c:pt>
                <c:pt idx="7">
                  <c:v>2.8688273495895111</c:v>
                </c:pt>
                <c:pt idx="8">
                  <c:v>2.735571621124862</c:v>
                </c:pt>
                <c:pt idx="9">
                  <c:v>2.3664379365273862</c:v>
                </c:pt>
                <c:pt idx="10">
                  <c:v>9.1364416125474808</c:v>
                </c:pt>
              </c:numCache>
            </c:numRef>
          </c:val>
        </c:ser>
        <c:dLbls>
          <c:showCatName val="1"/>
          <c:showPercent val="1"/>
          <c:separator>
</c:separator>
        </c:dLbls>
      </c:pie3DChart>
      <c:spPr>
        <a:noFill/>
        <a:ln w="25400">
          <a:noFill/>
        </a:ln>
      </c:spPr>
    </c:plotArea>
    <c:plotVisOnly val="1"/>
    <c:dispBlanksAs val="zero"/>
  </c:chart>
  <c:spPr>
    <a:solidFill>
      <a:schemeClr val="accent6">
        <a:lumMod val="20000"/>
        <a:lumOff val="80000"/>
      </a:schemeClr>
    </a:solidFill>
    <a:ln w="3175">
      <a:solidFill>
        <a:schemeClr val="tx1"/>
      </a:solidFill>
    </a:ln>
  </c:spPr>
  <c:txPr>
    <a:bodyPr/>
    <a:lstStyle/>
    <a:p>
      <a:pPr>
        <a:defRPr sz="1000" b="0" i="0" u="none" strike="noStrike" baseline="0">
          <a:solidFill>
            <a:srgbClr val="000000"/>
          </a:solidFill>
          <a:latin typeface="Arial"/>
          <a:ea typeface="Arial"/>
          <a:cs typeface="Arial"/>
        </a:defRPr>
      </a:pPr>
      <a:endParaRPr lang="en-US"/>
    </a:p>
  </c:txPr>
  <c:externalData r:id="rId2"/>
</c:chartSpace>
</file>

<file path=ppt/charts/chart2.xml><?xml version="1.0" encoding="utf-8"?>
<c:chartSpace xmlns:c="http://schemas.openxmlformats.org/drawingml/2006/chart" xmlns:a="http://schemas.openxmlformats.org/drawingml/2006/main" xmlns:r="http://schemas.openxmlformats.org/officeDocument/2006/relationships">
  <c:lang val="en-US"/>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IN" sz="1400" b="0" i="0" u="none" strike="noStrike" kern="1200" spc="0" baseline="0">
                <a:solidFill>
                  <a:srgbClr val="002060"/>
                </a:solidFill>
                <a:latin typeface="+mn-lt"/>
                <a:ea typeface="+mn-ea"/>
                <a:cs typeface="+mn-cs"/>
              </a:defRPr>
            </a:pPr>
            <a:r>
              <a:rPr lang="en-IN">
                <a:solidFill>
                  <a:srgbClr val="002060"/>
                </a:solidFill>
              </a:rPr>
              <a:t>Distribution of Deaths in Rural and Urban Areas : Persons - 2010-2013</a:t>
            </a:r>
          </a:p>
        </c:rich>
      </c:tx>
      <c:layout/>
      <c:spPr>
        <a:noFill/>
        <a:ln>
          <a:noFill/>
        </a:ln>
        <a:effectLst/>
      </c:spPr>
    </c:title>
    <c:plotArea>
      <c:layout/>
      <c:barChart>
        <c:barDir val="col"/>
        <c:grouping val="clustered"/>
        <c:ser>
          <c:idx val="0"/>
          <c:order val="0"/>
          <c:tx>
            <c:strRef>
              <c:f>'2.2C'!$T$24</c:f>
              <c:strCache>
                <c:ptCount val="1"/>
                <c:pt idx="0">
                  <c:v>Rural Area</c:v>
                </c:pt>
              </c:strCache>
            </c:strRef>
          </c:tx>
          <c:cat>
            <c:strRef>
              <c:f>'2.2C'!$S$25:$S$33</c:f>
              <c:strCache>
                <c:ptCount val="9"/>
                <c:pt idx="0">
                  <c:v>0-1</c:v>
                </c:pt>
                <c:pt idx="1">
                  <c:v>1-4</c:v>
                </c:pt>
                <c:pt idx="2">
                  <c:v>5-14</c:v>
                </c:pt>
                <c:pt idx="3">
                  <c:v>15-29</c:v>
                </c:pt>
                <c:pt idx="4">
                  <c:v>30-34</c:v>
                </c:pt>
                <c:pt idx="5">
                  <c:v>35-44</c:v>
                </c:pt>
                <c:pt idx="6">
                  <c:v>45-54</c:v>
                </c:pt>
                <c:pt idx="7">
                  <c:v>55-69</c:v>
                </c:pt>
                <c:pt idx="8">
                  <c:v>70+</c:v>
                </c:pt>
              </c:strCache>
            </c:strRef>
          </c:cat>
          <c:val>
            <c:numRef>
              <c:f>'2.2C'!$T$25:$T$33</c:f>
              <c:numCache>
                <c:formatCode>0.0</c:formatCode>
                <c:ptCount val="9"/>
                <c:pt idx="0">
                  <c:v>11.147818720880959</c:v>
                </c:pt>
                <c:pt idx="1">
                  <c:v>2.2935196950444752</c:v>
                </c:pt>
                <c:pt idx="2">
                  <c:v>1.9885641677255401</c:v>
                </c:pt>
                <c:pt idx="3">
                  <c:v>6.5558379217845548</c:v>
                </c:pt>
                <c:pt idx="4">
                  <c:v>2.488352393053785</c:v>
                </c:pt>
                <c:pt idx="5">
                  <c:v>6.3765353663701765</c:v>
                </c:pt>
                <c:pt idx="6">
                  <c:v>8.9968939714810148</c:v>
                </c:pt>
                <c:pt idx="7">
                  <c:v>24.458562755894388</c:v>
                </c:pt>
                <c:pt idx="8">
                  <c:v>35.693915007765128</c:v>
                </c:pt>
              </c:numCache>
            </c:numRef>
          </c:val>
        </c:ser>
        <c:ser>
          <c:idx val="1"/>
          <c:order val="1"/>
          <c:tx>
            <c:strRef>
              <c:f>'2.2C'!$U$24</c:f>
              <c:strCache>
                <c:ptCount val="1"/>
                <c:pt idx="0">
                  <c:v>Urban Area</c:v>
                </c:pt>
              </c:strCache>
            </c:strRef>
          </c:tx>
          <c:cat>
            <c:strRef>
              <c:f>'2.2C'!$S$25:$S$33</c:f>
              <c:strCache>
                <c:ptCount val="9"/>
                <c:pt idx="0">
                  <c:v>0-1</c:v>
                </c:pt>
                <c:pt idx="1">
                  <c:v>1-4</c:v>
                </c:pt>
                <c:pt idx="2">
                  <c:v>5-14</c:v>
                </c:pt>
                <c:pt idx="3">
                  <c:v>15-29</c:v>
                </c:pt>
                <c:pt idx="4">
                  <c:v>30-34</c:v>
                </c:pt>
                <c:pt idx="5">
                  <c:v>35-44</c:v>
                </c:pt>
                <c:pt idx="6">
                  <c:v>45-54</c:v>
                </c:pt>
                <c:pt idx="7">
                  <c:v>55-69</c:v>
                </c:pt>
                <c:pt idx="8">
                  <c:v>70+</c:v>
                </c:pt>
              </c:strCache>
            </c:strRef>
          </c:cat>
          <c:val>
            <c:numRef>
              <c:f>'2.2C'!$U$25:$U$33</c:f>
              <c:numCache>
                <c:formatCode>0.0</c:formatCode>
                <c:ptCount val="9"/>
                <c:pt idx="0">
                  <c:v>7.513299487453553</c:v>
                </c:pt>
                <c:pt idx="1">
                  <c:v>1.5352102412126218</c:v>
                </c:pt>
                <c:pt idx="2">
                  <c:v>1.372458522603059</c:v>
                </c:pt>
                <c:pt idx="3">
                  <c:v>6.5926591687516733</c:v>
                </c:pt>
                <c:pt idx="4">
                  <c:v>2.8129326888041377</c:v>
                </c:pt>
                <c:pt idx="5">
                  <c:v>7.105205625865378</c:v>
                </c:pt>
                <c:pt idx="6">
                  <c:v>11.293025967401068</c:v>
                </c:pt>
                <c:pt idx="7">
                  <c:v>26.008696285859987</c:v>
                </c:pt>
                <c:pt idx="8">
                  <c:v>35.766512012048558</c:v>
                </c:pt>
              </c:numCache>
            </c:numRef>
          </c:val>
        </c:ser>
        <c:gapWidth val="219"/>
        <c:overlap val="-27"/>
        <c:axId val="156979200"/>
        <c:axId val="156980736"/>
      </c:barChart>
      <c:catAx>
        <c:axId val="156979200"/>
        <c:scaling>
          <c:orientation val="minMax"/>
        </c:scaling>
        <c:axPos val="b"/>
        <c:numFmt formatCode="General" sourceLinked="1"/>
        <c:maj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IN" sz="900" b="0" i="0" u="none" strike="noStrike" kern="1200" baseline="0">
                <a:solidFill>
                  <a:schemeClr val="tx1">
                    <a:lumMod val="65000"/>
                    <a:lumOff val="35000"/>
                  </a:schemeClr>
                </a:solidFill>
                <a:latin typeface="+mn-lt"/>
                <a:ea typeface="+mn-ea"/>
                <a:cs typeface="+mn-cs"/>
              </a:defRPr>
            </a:pPr>
            <a:endParaRPr lang="en-US"/>
          </a:p>
        </c:txPr>
        <c:crossAx val="156980736"/>
        <c:crosses val="autoZero"/>
        <c:auto val="1"/>
        <c:lblAlgn val="ctr"/>
        <c:lblOffset val="100"/>
      </c:catAx>
      <c:valAx>
        <c:axId val="156980736"/>
        <c:scaling>
          <c:orientation val="minMax"/>
        </c:scaling>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en-IN" sz="1000" b="0" i="0" u="none" strike="noStrike" kern="1200" baseline="0">
                    <a:solidFill>
                      <a:schemeClr val="tx1">
                        <a:lumMod val="65000"/>
                        <a:lumOff val="35000"/>
                      </a:schemeClr>
                    </a:solidFill>
                    <a:latin typeface="+mn-lt"/>
                    <a:ea typeface="+mn-ea"/>
                    <a:cs typeface="+mn-cs"/>
                  </a:defRPr>
                </a:pPr>
                <a:r>
                  <a:rPr lang="en-IN" dirty="0" smtClean="0"/>
                  <a:t>Deaths </a:t>
                </a:r>
                <a:r>
                  <a:rPr lang="en-IN" dirty="0"/>
                  <a:t>(in Percentage)</a:t>
                </a:r>
              </a:p>
            </c:rich>
          </c:tx>
          <c:layout/>
          <c:spPr>
            <a:noFill/>
            <a:ln>
              <a:noFill/>
            </a:ln>
            <a:effectLst/>
          </c:spPr>
        </c:title>
        <c:numFmt formatCode="0" sourceLinked="0"/>
        <c:majorTickMark val="none"/>
        <c:tickLblPos val="nextTo"/>
        <c:spPr>
          <a:noFill/>
          <a:ln cmpd="sng">
            <a:solidFill>
              <a:sysClr val="windowText" lastClr="000000">
                <a:tint val="75000"/>
                <a:shade val="95000"/>
                <a:satMod val="105000"/>
              </a:sysClr>
            </a:solidFill>
          </a:ln>
          <a:effectLst/>
        </c:spPr>
        <c:txPr>
          <a:bodyPr rot="-60000000" spcFirstLastPara="1" vertOverflow="ellipsis" vert="horz" wrap="square" anchor="ctr" anchorCtr="1"/>
          <a:lstStyle/>
          <a:p>
            <a:pPr>
              <a:defRPr lang="en-IN" sz="900" b="0" i="0" u="none" strike="noStrike" kern="1200" baseline="0">
                <a:solidFill>
                  <a:schemeClr val="tx1">
                    <a:lumMod val="65000"/>
                    <a:lumOff val="35000"/>
                  </a:schemeClr>
                </a:solidFill>
                <a:latin typeface="+mn-lt"/>
                <a:ea typeface="+mn-ea"/>
                <a:cs typeface="+mn-cs"/>
              </a:defRPr>
            </a:pPr>
            <a:endParaRPr lang="en-US"/>
          </a:p>
        </c:txPr>
        <c:crossAx val="156979200"/>
        <c:crosses val="autoZero"/>
        <c:crossBetween val="between"/>
      </c:valAx>
      <c:spPr>
        <a:solidFill>
          <a:srgbClr val="A2CF49">
            <a:lumMod val="20000"/>
            <a:lumOff val="80000"/>
          </a:srgbClr>
        </a:solidFill>
        <a:ln cap="rnd">
          <a:solidFill>
            <a:sysClr val="windowText" lastClr="000000">
              <a:tint val="75000"/>
              <a:shade val="95000"/>
              <a:satMod val="105000"/>
            </a:sysClr>
          </a:solidFill>
        </a:ln>
        <a:effectLst/>
      </c:spPr>
    </c:plotArea>
    <c:legend>
      <c:legendPos val="b"/>
      <c:layout/>
      <c:spPr>
        <a:noFill/>
        <a:ln>
          <a:noFill/>
        </a:ln>
        <a:effectLst/>
      </c:spPr>
      <c:txPr>
        <a:bodyPr rot="0" spcFirstLastPara="1" vertOverflow="ellipsis" vert="horz" wrap="square" anchor="ctr" anchorCtr="1"/>
        <a:lstStyle/>
        <a:p>
          <a:pPr>
            <a:defRPr lang="en-IN"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chart>
  <c:spPr>
    <a:solidFill>
      <a:schemeClr val="bg1"/>
    </a:solidFill>
    <a:ln w="9525" cap="rnd" cmpd="sng" algn="ctr">
      <a:solidFill>
        <a:schemeClr val="tx1"/>
      </a:solidFill>
      <a:round/>
    </a:ln>
    <a:effectLst/>
  </c:spPr>
  <c:txPr>
    <a:bodyPr/>
    <a:lstStyle/>
    <a:p>
      <a:pPr>
        <a:defRPr/>
      </a:pPr>
      <a:endParaRPr lang="en-US"/>
    </a:p>
  </c:txPr>
  <c:externalData r:id="rId2"/>
</c:chartSpace>
</file>

<file path=ppt/charts/chart3.xml><?xml version="1.0" encoding="utf-8"?>
<c:chartSpace xmlns:c="http://schemas.openxmlformats.org/drawingml/2006/chart" xmlns:a="http://schemas.openxmlformats.org/drawingml/2006/main" xmlns:r="http://schemas.openxmlformats.org/officeDocument/2006/relationships">
  <c:date1904 val="1"/>
  <c:lang val="en-US"/>
  <c:roundedCorners val="1"/>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lang="en-IN" sz="2400" b="0" i="0" u="none" strike="noStrike" kern="1200" spc="0" baseline="0">
                <a:solidFill>
                  <a:srgbClr val="002060"/>
                </a:solidFill>
                <a:latin typeface="+mn-lt"/>
                <a:ea typeface="+mn-ea"/>
                <a:cs typeface="+mn-cs"/>
              </a:defRPr>
            </a:pPr>
            <a:r>
              <a:rPr lang="en-IN" sz="2400">
                <a:solidFill>
                  <a:srgbClr val="002060"/>
                </a:solidFill>
              </a:rPr>
              <a:t>Distribution of Deaths by Major Cause Groups 2004-06</a:t>
            </a:r>
            <a:r>
              <a:rPr lang="en-IN" sz="2400" baseline="0">
                <a:solidFill>
                  <a:srgbClr val="002060"/>
                </a:solidFill>
              </a:rPr>
              <a:t> vis a vis 2010-2013</a:t>
            </a:r>
            <a:endParaRPr lang="en-IN" sz="2400">
              <a:solidFill>
                <a:srgbClr val="002060"/>
              </a:solidFill>
            </a:endParaRPr>
          </a:p>
        </c:rich>
      </c:tx>
      <c:spPr>
        <a:noFill/>
        <a:ln>
          <a:noFill/>
        </a:ln>
        <a:effectLst/>
      </c:spPr>
    </c:title>
    <c:plotArea>
      <c:layout/>
      <c:barChart>
        <c:barDir val="col"/>
        <c:grouping val="clustered"/>
        <c:ser>
          <c:idx val="0"/>
          <c:order val="0"/>
          <c:tx>
            <c:strRef>
              <c:f>'2.1 A'!$A$38</c:f>
              <c:strCache>
                <c:ptCount val="1"/>
                <c:pt idx="0">
                  <c:v>Communicable, maternal, perinatal and nutritional conditions</c:v>
                </c:pt>
              </c:strCache>
            </c:strRef>
          </c:tx>
          <c:spPr>
            <a:solidFill>
              <a:schemeClr val="accent1"/>
            </a:solidFill>
            <a:ln>
              <a:noFill/>
            </a:ln>
            <a:effectLst/>
          </c:spPr>
          <c:dLbls>
            <c:spPr>
              <a:noFill/>
              <a:ln>
                <a:noFill/>
              </a:ln>
              <a:effectLst/>
            </c:spPr>
            <c:txPr>
              <a:bodyPr rot="0" spcFirstLastPara="1" vertOverflow="ellipsis" vert="horz" wrap="square" lIns="38100" tIns="19050" rIns="38100" bIns="19050" anchor="ctr" anchorCtr="1">
                <a:spAutoFit/>
              </a:bodyPr>
              <a:lstStyle/>
              <a:p>
                <a:pPr>
                  <a:defRPr lang="en-IN" sz="900" b="0" i="0" u="none" strike="noStrike" kern="1200" baseline="0">
                    <a:solidFill>
                      <a:schemeClr val="tx1">
                        <a:lumMod val="75000"/>
                        <a:lumOff val="25000"/>
                      </a:schemeClr>
                    </a:solidFill>
                    <a:latin typeface="+mn-lt"/>
                    <a:ea typeface="+mn-ea"/>
                    <a:cs typeface="+mn-cs"/>
                  </a:defRPr>
                </a:pPr>
                <a:endParaRPr lang="en-US"/>
              </a:p>
            </c:txPr>
            <c:dLblPos val="outEnd"/>
            <c:showVal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multiLvlStrRef>
              <c:f>'2.1 A'!$B$36:$G$37</c:f>
              <c:multiLvlStrCache>
                <c:ptCount val="6"/>
                <c:lvl>
                  <c:pt idx="0">
                    <c:v>2004-06</c:v>
                  </c:pt>
                  <c:pt idx="1">
                    <c:v>2010-2013</c:v>
                  </c:pt>
                  <c:pt idx="2">
                    <c:v>2004-06</c:v>
                  </c:pt>
                  <c:pt idx="3">
                    <c:v>2010-2013</c:v>
                  </c:pt>
                  <c:pt idx="4">
                    <c:v>2004-06</c:v>
                  </c:pt>
                  <c:pt idx="5">
                    <c:v>2010-2013</c:v>
                  </c:pt>
                </c:lvl>
                <c:lvl>
                  <c:pt idx="0">
                    <c:v>Male</c:v>
                  </c:pt>
                  <c:pt idx="2">
                    <c:v>Female</c:v>
                  </c:pt>
                  <c:pt idx="4">
                    <c:v>Person</c:v>
                  </c:pt>
                </c:lvl>
              </c:multiLvlStrCache>
            </c:multiLvlStrRef>
          </c:cat>
          <c:val>
            <c:numRef>
              <c:f>'2.1 A'!$B$38:$G$38</c:f>
              <c:numCache>
                <c:formatCode>0.0</c:formatCode>
                <c:ptCount val="6"/>
                <c:pt idx="0">
                  <c:v>34.394529108650346</c:v>
                </c:pt>
                <c:pt idx="1">
                  <c:v>25.717923736579625</c:v>
                </c:pt>
                <c:pt idx="2">
                  <c:v>39.613994888516793</c:v>
                </c:pt>
                <c:pt idx="3">
                  <c:v>30.392875189489672</c:v>
                </c:pt>
                <c:pt idx="4">
                  <c:v>36.677640455502072</c:v>
                </c:pt>
                <c:pt idx="5">
                  <c:v>27.74</c:v>
                </c:pt>
              </c:numCache>
            </c:numRef>
          </c:val>
        </c:ser>
        <c:ser>
          <c:idx val="1"/>
          <c:order val="1"/>
          <c:tx>
            <c:strRef>
              <c:f>'2.1 A'!$A$39</c:f>
              <c:strCache>
                <c:ptCount val="1"/>
                <c:pt idx="0">
                  <c:v>Noncommunicable diseases</c:v>
                </c:pt>
              </c:strCache>
            </c:strRef>
          </c:tx>
          <c:spPr>
            <a:solidFill>
              <a:schemeClr val="accent2"/>
            </a:solidFill>
            <a:ln>
              <a:noFill/>
            </a:ln>
            <a:effectLst/>
          </c:spPr>
          <c:dLbls>
            <c:spPr>
              <a:noFill/>
              <a:ln>
                <a:noFill/>
              </a:ln>
              <a:effectLst/>
            </c:spPr>
            <c:txPr>
              <a:bodyPr rot="0" spcFirstLastPara="1" vertOverflow="ellipsis" vert="horz" wrap="square" lIns="38100" tIns="19050" rIns="38100" bIns="19050" anchor="ctr" anchorCtr="1">
                <a:spAutoFit/>
              </a:bodyPr>
              <a:lstStyle/>
              <a:p>
                <a:pPr>
                  <a:defRPr lang="en-IN" sz="900" b="0" i="0" u="none" strike="noStrike" kern="1200" baseline="0">
                    <a:solidFill>
                      <a:schemeClr val="tx1">
                        <a:lumMod val="75000"/>
                        <a:lumOff val="25000"/>
                      </a:schemeClr>
                    </a:solidFill>
                    <a:latin typeface="+mn-lt"/>
                    <a:ea typeface="+mn-ea"/>
                    <a:cs typeface="+mn-cs"/>
                  </a:defRPr>
                </a:pPr>
                <a:endParaRPr lang="en-US"/>
              </a:p>
            </c:txPr>
            <c:dLblPos val="outEnd"/>
            <c:showVal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multiLvlStrRef>
              <c:f>'2.1 A'!$B$36:$G$37</c:f>
              <c:multiLvlStrCache>
                <c:ptCount val="6"/>
                <c:lvl>
                  <c:pt idx="0">
                    <c:v>2004-06</c:v>
                  </c:pt>
                  <c:pt idx="1">
                    <c:v>2010-2013</c:v>
                  </c:pt>
                  <c:pt idx="2">
                    <c:v>2004-06</c:v>
                  </c:pt>
                  <c:pt idx="3">
                    <c:v>2010-2013</c:v>
                  </c:pt>
                  <c:pt idx="4">
                    <c:v>2004-06</c:v>
                  </c:pt>
                  <c:pt idx="5">
                    <c:v>2010-2013</c:v>
                  </c:pt>
                </c:lvl>
                <c:lvl>
                  <c:pt idx="0">
                    <c:v>Male</c:v>
                  </c:pt>
                  <c:pt idx="2">
                    <c:v>Female</c:v>
                  </c:pt>
                  <c:pt idx="4">
                    <c:v>Person</c:v>
                  </c:pt>
                </c:lvl>
              </c:multiLvlStrCache>
            </c:multiLvlStrRef>
          </c:cat>
          <c:val>
            <c:numRef>
              <c:f>'2.1 A'!$B$39:$G$39</c:f>
              <c:numCache>
                <c:formatCode>0.0</c:formatCode>
                <c:ptCount val="6"/>
                <c:pt idx="0">
                  <c:v>47.87441070058108</c:v>
                </c:pt>
                <c:pt idx="1">
                  <c:v>51.821698322513434</c:v>
                </c:pt>
                <c:pt idx="2">
                  <c:v>42.153873270467955</c:v>
                </c:pt>
                <c:pt idx="3">
                  <c:v>45.779434057604846</c:v>
                </c:pt>
                <c:pt idx="4">
                  <c:v>45.372119380430682</c:v>
                </c:pt>
                <c:pt idx="5">
                  <c:v>49.21</c:v>
                </c:pt>
              </c:numCache>
            </c:numRef>
          </c:val>
        </c:ser>
        <c:ser>
          <c:idx val="2"/>
          <c:order val="2"/>
          <c:tx>
            <c:strRef>
              <c:f>'2.1 A'!$A$40</c:f>
              <c:strCache>
                <c:ptCount val="1"/>
                <c:pt idx="0">
                  <c:v>Injuries</c:v>
                </c:pt>
              </c:strCache>
            </c:strRef>
          </c:tx>
          <c:spPr>
            <a:solidFill>
              <a:schemeClr val="accent3"/>
            </a:solidFill>
            <a:ln>
              <a:noFill/>
            </a:ln>
            <a:effectLst/>
          </c:spPr>
          <c:dLbls>
            <c:spPr>
              <a:noFill/>
              <a:ln>
                <a:noFill/>
              </a:ln>
              <a:effectLst/>
            </c:spPr>
            <c:txPr>
              <a:bodyPr rot="0" spcFirstLastPara="1" vertOverflow="ellipsis" vert="horz" wrap="square" lIns="38100" tIns="19050" rIns="38100" bIns="19050" anchor="ctr" anchorCtr="1">
                <a:spAutoFit/>
              </a:bodyPr>
              <a:lstStyle/>
              <a:p>
                <a:pPr>
                  <a:defRPr lang="en-IN" sz="900" b="0" i="0" u="none" strike="noStrike" kern="1200" baseline="0">
                    <a:solidFill>
                      <a:schemeClr val="tx1">
                        <a:lumMod val="75000"/>
                        <a:lumOff val="25000"/>
                      </a:schemeClr>
                    </a:solidFill>
                    <a:latin typeface="+mn-lt"/>
                    <a:ea typeface="+mn-ea"/>
                    <a:cs typeface="+mn-cs"/>
                  </a:defRPr>
                </a:pPr>
                <a:endParaRPr lang="en-US"/>
              </a:p>
            </c:txPr>
            <c:dLblPos val="outEnd"/>
            <c:showVal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multiLvlStrRef>
              <c:f>'2.1 A'!$B$36:$G$37</c:f>
              <c:multiLvlStrCache>
                <c:ptCount val="6"/>
                <c:lvl>
                  <c:pt idx="0">
                    <c:v>2004-06</c:v>
                  </c:pt>
                  <c:pt idx="1">
                    <c:v>2010-2013</c:v>
                  </c:pt>
                  <c:pt idx="2">
                    <c:v>2004-06</c:v>
                  </c:pt>
                  <c:pt idx="3">
                    <c:v>2010-2013</c:v>
                  </c:pt>
                  <c:pt idx="4">
                    <c:v>2004-06</c:v>
                  </c:pt>
                  <c:pt idx="5">
                    <c:v>2010-2013</c:v>
                  </c:pt>
                </c:lvl>
                <c:lvl>
                  <c:pt idx="0">
                    <c:v>Male</c:v>
                  </c:pt>
                  <c:pt idx="2">
                    <c:v>Female</c:v>
                  </c:pt>
                  <c:pt idx="4">
                    <c:v>Person</c:v>
                  </c:pt>
                </c:lvl>
              </c:multiLvlStrCache>
            </c:multiLvlStrRef>
          </c:cat>
          <c:val>
            <c:numRef>
              <c:f>'2.1 A'!$B$40:$G$40</c:f>
              <c:numCache>
                <c:formatCode>0.0</c:formatCode>
                <c:ptCount val="6"/>
                <c:pt idx="0">
                  <c:v>11.790099769762087</c:v>
                </c:pt>
                <c:pt idx="1">
                  <c:v>12.430185111944979</c:v>
                </c:pt>
                <c:pt idx="2">
                  <c:v>8.5308892218207468</c:v>
                </c:pt>
                <c:pt idx="3">
                  <c:v>8.4348155634158619</c:v>
                </c:pt>
                <c:pt idx="4">
                  <c:v>10.364448008141698</c:v>
                </c:pt>
                <c:pt idx="5">
                  <c:v>10.7</c:v>
                </c:pt>
              </c:numCache>
            </c:numRef>
          </c:val>
        </c:ser>
        <c:ser>
          <c:idx val="3"/>
          <c:order val="3"/>
          <c:tx>
            <c:strRef>
              <c:f>'2.1 A'!$A$41</c:f>
              <c:strCache>
                <c:ptCount val="1"/>
                <c:pt idx="0">
                  <c:v>Symptoms, signs and Ill-defined conditions</c:v>
                </c:pt>
              </c:strCache>
            </c:strRef>
          </c:tx>
          <c:spPr>
            <a:solidFill>
              <a:schemeClr val="accent4"/>
            </a:solidFill>
            <a:ln>
              <a:noFill/>
            </a:ln>
            <a:effectLst/>
          </c:spPr>
          <c:dLbls>
            <c:spPr>
              <a:noFill/>
              <a:ln>
                <a:noFill/>
              </a:ln>
              <a:effectLst/>
            </c:spPr>
            <c:txPr>
              <a:bodyPr rot="0" spcFirstLastPara="1" vertOverflow="ellipsis" vert="horz" wrap="square" lIns="38100" tIns="19050" rIns="38100" bIns="19050" anchor="ctr" anchorCtr="1">
                <a:spAutoFit/>
              </a:bodyPr>
              <a:lstStyle/>
              <a:p>
                <a:pPr>
                  <a:defRPr lang="en-IN" sz="900" b="0" i="0" u="none" strike="noStrike" kern="1200" baseline="0">
                    <a:solidFill>
                      <a:schemeClr val="tx1">
                        <a:lumMod val="75000"/>
                        <a:lumOff val="25000"/>
                      </a:schemeClr>
                    </a:solidFill>
                    <a:latin typeface="+mn-lt"/>
                    <a:ea typeface="+mn-ea"/>
                    <a:cs typeface="+mn-cs"/>
                  </a:defRPr>
                </a:pPr>
                <a:endParaRPr lang="en-US"/>
              </a:p>
            </c:txPr>
            <c:dLblPos val="outEnd"/>
            <c:showVal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multiLvlStrRef>
              <c:f>'2.1 A'!$B$36:$G$37</c:f>
              <c:multiLvlStrCache>
                <c:ptCount val="6"/>
                <c:lvl>
                  <c:pt idx="0">
                    <c:v>2004-06</c:v>
                  </c:pt>
                  <c:pt idx="1">
                    <c:v>2010-2013</c:v>
                  </c:pt>
                  <c:pt idx="2">
                    <c:v>2004-06</c:v>
                  </c:pt>
                  <c:pt idx="3">
                    <c:v>2010-2013</c:v>
                  </c:pt>
                  <c:pt idx="4">
                    <c:v>2004-06</c:v>
                  </c:pt>
                  <c:pt idx="5">
                    <c:v>2010-2013</c:v>
                  </c:pt>
                </c:lvl>
                <c:lvl>
                  <c:pt idx="0">
                    <c:v>Male</c:v>
                  </c:pt>
                  <c:pt idx="2">
                    <c:v>Female</c:v>
                  </c:pt>
                  <c:pt idx="4">
                    <c:v>Person</c:v>
                  </c:pt>
                </c:lvl>
              </c:multiLvlStrCache>
            </c:multiLvlStrRef>
          </c:cat>
          <c:val>
            <c:numRef>
              <c:f>'2.1 A'!$B$41:$G$41</c:f>
              <c:numCache>
                <c:formatCode>0.0</c:formatCode>
                <c:ptCount val="6"/>
                <c:pt idx="0">
                  <c:v>5.9409604210064684</c:v>
                </c:pt>
                <c:pt idx="1">
                  <c:v>10.030192828961972</c:v>
                </c:pt>
                <c:pt idx="2">
                  <c:v>9.7012426191945007</c:v>
                </c:pt>
                <c:pt idx="3">
                  <c:v>15.392875189489652</c:v>
                </c:pt>
                <c:pt idx="4">
                  <c:v>7.5857921559254624</c:v>
                </c:pt>
                <c:pt idx="5">
                  <c:v>12.350000000000014</c:v>
                </c:pt>
              </c:numCache>
            </c:numRef>
          </c:val>
        </c:ser>
        <c:dLbls>
          <c:showVal val="1"/>
        </c:dLbls>
        <c:gapWidth val="219"/>
        <c:overlap val="-27"/>
        <c:axId val="157083136"/>
        <c:axId val="157084672"/>
      </c:barChart>
      <c:catAx>
        <c:axId val="157083136"/>
        <c:scaling>
          <c:orientation val="minMax"/>
        </c:scaling>
        <c:axPos val="b"/>
        <c:numFmt formatCode="General" sourceLinked="1"/>
        <c:majorTickMark val="none"/>
        <c:tickLblPos val="nextTo"/>
        <c:spPr>
          <a:noFill/>
          <a:ln w="9525" cap="flat" cmpd="sng" algn="ctr">
            <a:solidFill>
              <a:sysClr val="windowText" lastClr="000000">
                <a:lumMod val="85000"/>
                <a:lumOff val="15000"/>
              </a:sysClr>
            </a:solidFill>
            <a:round/>
          </a:ln>
          <a:effectLst/>
        </c:spPr>
        <c:txPr>
          <a:bodyPr rot="-60000000" spcFirstLastPara="1" vertOverflow="ellipsis" vert="horz" wrap="square" anchor="ctr" anchorCtr="1"/>
          <a:lstStyle/>
          <a:p>
            <a:pPr>
              <a:defRPr lang="en-IN" sz="1600" b="1" i="0" u="none" strike="noStrike" kern="1200" baseline="0">
                <a:solidFill>
                  <a:schemeClr val="tx1">
                    <a:lumMod val="65000"/>
                    <a:lumOff val="35000"/>
                  </a:schemeClr>
                </a:solidFill>
                <a:latin typeface="+mn-lt"/>
                <a:ea typeface="+mn-ea"/>
                <a:cs typeface="+mn-cs"/>
              </a:defRPr>
            </a:pPr>
            <a:endParaRPr lang="en-US"/>
          </a:p>
        </c:txPr>
        <c:crossAx val="157084672"/>
        <c:crosses val="autoZero"/>
        <c:auto val="1"/>
        <c:lblAlgn val="ctr"/>
        <c:lblOffset val="100"/>
      </c:catAx>
      <c:valAx>
        <c:axId val="157084672"/>
        <c:scaling>
          <c:orientation val="minMax"/>
        </c:scaling>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en-IN" sz="1000" b="0" i="0" u="none" strike="noStrike" kern="1200" baseline="0">
                    <a:solidFill>
                      <a:srgbClr val="002060"/>
                    </a:solidFill>
                    <a:latin typeface="+mn-lt"/>
                    <a:ea typeface="+mn-ea"/>
                    <a:cs typeface="+mn-cs"/>
                  </a:defRPr>
                </a:pPr>
                <a:r>
                  <a:rPr lang="en-IN" dirty="0" smtClean="0">
                    <a:solidFill>
                      <a:srgbClr val="002060"/>
                    </a:solidFill>
                  </a:rPr>
                  <a:t> </a:t>
                </a:r>
                <a:r>
                  <a:rPr lang="en-IN" dirty="0">
                    <a:solidFill>
                      <a:srgbClr val="002060"/>
                    </a:solidFill>
                  </a:rPr>
                  <a:t>Deaths (in Percentage)</a:t>
                </a:r>
              </a:p>
            </c:rich>
          </c:tx>
          <c:spPr>
            <a:noFill/>
            <a:ln>
              <a:noFill/>
            </a:ln>
            <a:effectLst/>
          </c:spPr>
        </c:title>
        <c:numFmt formatCode="0.0" sourceLinked="1"/>
        <c:majorTickMark val="none"/>
        <c:tickLblPos val="nextTo"/>
        <c:spPr>
          <a:noFill/>
          <a:ln>
            <a:noFill/>
          </a:ln>
          <a:effectLst/>
        </c:spPr>
        <c:txPr>
          <a:bodyPr rot="-60000000" spcFirstLastPara="1" vertOverflow="ellipsis" vert="horz" wrap="square" anchor="ctr" anchorCtr="1"/>
          <a:lstStyle/>
          <a:p>
            <a:pPr>
              <a:defRPr lang="en-IN" sz="900" b="0" i="0" u="none" strike="noStrike" kern="1200" baseline="0">
                <a:solidFill>
                  <a:srgbClr val="002060"/>
                </a:solidFill>
                <a:latin typeface="+mn-lt"/>
                <a:ea typeface="+mn-ea"/>
                <a:cs typeface="+mn-cs"/>
              </a:defRPr>
            </a:pPr>
            <a:endParaRPr lang="en-US"/>
          </a:p>
        </c:txPr>
        <c:crossAx val="157083136"/>
        <c:crosses val="autoZero"/>
        <c:crossBetween val="between"/>
      </c:valAx>
      <c:spPr>
        <a:solidFill>
          <a:schemeClr val="accent1">
            <a:lumMod val="20000"/>
            <a:lumOff val="80000"/>
          </a:schemeClr>
        </a:solidFill>
        <a:ln>
          <a:noFill/>
        </a:ln>
        <a:effectLst/>
      </c:spPr>
    </c:plotArea>
    <c:legend>
      <c:legendPos val="b"/>
      <c:layout>
        <c:manualLayout>
          <c:xMode val="edge"/>
          <c:yMode val="edge"/>
          <c:x val="4.8517386055768719E-2"/>
          <c:y val="0.90145677169084137"/>
          <c:w val="0.92244841047571469"/>
          <c:h val="8.6797431400769523E-2"/>
        </c:manualLayout>
      </c:layout>
      <c:spPr>
        <a:noFill/>
        <a:ln>
          <a:noFill/>
        </a:ln>
        <a:effectLst/>
      </c:spPr>
      <c:txPr>
        <a:bodyPr rot="0" spcFirstLastPara="1" vertOverflow="ellipsis" vert="horz" wrap="square" anchor="ctr" anchorCtr="1"/>
        <a:lstStyle/>
        <a:p>
          <a:pPr>
            <a:defRPr lang="en-IN" sz="1400" b="0" i="0" u="none" strike="noStrike" kern="1200" baseline="0">
              <a:solidFill>
                <a:srgbClr val="002060"/>
              </a:solidFill>
              <a:latin typeface="+mn-lt"/>
              <a:ea typeface="+mn-ea"/>
              <a:cs typeface="+mn-cs"/>
            </a:defRPr>
          </a:pPr>
          <a:endParaRPr lang="en-US"/>
        </a:p>
      </c:txPr>
    </c:legend>
    <c:plotVisOnly val="1"/>
    <c:dispBlanksAs val="gap"/>
  </c:chart>
  <c:spPr>
    <a:solidFill>
      <a:schemeClr val="bg1"/>
    </a:solidFill>
    <a:ln w="9525" cap="flat" cmpd="sng" algn="ctr">
      <a:solidFill>
        <a:schemeClr val="tx1"/>
      </a:solidFill>
      <a:round/>
    </a:ln>
    <a:effectLst/>
  </c:spPr>
  <c:txPr>
    <a:bodyPr/>
    <a:lstStyle/>
    <a:p>
      <a:pPr>
        <a:defRPr/>
      </a:pPr>
      <a:endParaRPr lang="en-US"/>
    </a:p>
  </c:txPr>
  <c:externalData r:id="rId2"/>
</c:chartSpace>
</file>

<file path=ppt/charts/chart4.xml><?xml version="1.0" encoding="utf-8"?>
<c:chartSpace xmlns:c="http://schemas.openxmlformats.org/drawingml/2006/chart" xmlns:a="http://schemas.openxmlformats.org/drawingml/2006/main" xmlns:r="http://schemas.openxmlformats.org/officeDocument/2006/relationships">
  <c:lang val="en-US"/>
  <c:clrMapOvr bg1="lt1" tx1="dk1" bg2="lt2" tx2="dk2" accent1="accent1" accent2="accent2" accent3="accent3" accent4="accent4" accent5="accent5" accent6="accent6" hlink="hlink" folHlink="folHlink"/>
  <c:chart>
    <c:title>
      <c:tx>
        <c:rich>
          <a:bodyPr/>
          <a:lstStyle/>
          <a:p>
            <a:pPr>
              <a:defRPr lang="en-IN" sz="1200" b="1" i="0" u="none" strike="noStrike" baseline="0">
                <a:solidFill>
                  <a:srgbClr val="000000"/>
                </a:solidFill>
                <a:latin typeface="Arial"/>
                <a:ea typeface="Arial"/>
                <a:cs typeface="Arial"/>
              </a:defRPr>
            </a:pPr>
            <a:r>
              <a:rPr lang="en-US" sz="1600"/>
              <a:t>Top Ten Causes of Death</a:t>
            </a:r>
            <a:r>
              <a:rPr lang="en-US" sz="1600" baseline="0"/>
              <a:t> in India : </a:t>
            </a:r>
            <a:r>
              <a:rPr lang="en-US" sz="1600"/>
              <a:t>2010-2013</a:t>
            </a:r>
          </a:p>
        </c:rich>
      </c:tx>
      <c:layout>
        <c:manualLayout>
          <c:xMode val="edge"/>
          <c:yMode val="edge"/>
          <c:x val="0.11600608325244575"/>
          <c:y val="2.8714305049665406E-2"/>
        </c:manualLayout>
      </c:layout>
      <c:spPr>
        <a:noFill/>
        <a:ln w="25400">
          <a:noFill/>
        </a:ln>
      </c:spPr>
    </c:title>
    <c:view3D>
      <c:rotX val="35"/>
      <c:hPercent val="50"/>
      <c:perspective val="0"/>
    </c:view3D>
    <c:plotArea>
      <c:layout>
        <c:manualLayout>
          <c:layoutTarget val="inner"/>
          <c:xMode val="edge"/>
          <c:yMode val="edge"/>
          <c:x val="0.1797787740499259"/>
          <c:y val="0.13381259978895338"/>
          <c:w val="0.67093196056845872"/>
          <c:h val="0.62119855740956709"/>
        </c:manualLayout>
      </c:layout>
      <c:pie3DChart>
        <c:varyColors val="1"/>
        <c:ser>
          <c:idx val="0"/>
          <c:order val="0"/>
          <c:explosion val="3"/>
          <c:dPt>
            <c:idx val="0"/>
            <c:explosion val="0"/>
          </c:dPt>
          <c:dPt>
            <c:idx val="1"/>
            <c:explosion val="0"/>
          </c:dPt>
          <c:dPt>
            <c:idx val="2"/>
            <c:explosion val="0"/>
          </c:dPt>
          <c:dPt>
            <c:idx val="3"/>
            <c:explosion val="0"/>
          </c:dPt>
          <c:dPt>
            <c:idx val="4"/>
            <c:explosion val="0"/>
          </c:dPt>
          <c:dPt>
            <c:idx val="5"/>
            <c:explosion val="0"/>
          </c:dPt>
          <c:dPt>
            <c:idx val="6"/>
            <c:explosion val="0"/>
          </c:dPt>
          <c:dPt>
            <c:idx val="7"/>
            <c:explosion val="0"/>
          </c:dPt>
          <c:dPt>
            <c:idx val="8"/>
            <c:explosion val="0"/>
          </c:dPt>
          <c:dPt>
            <c:idx val="9"/>
            <c:explosion val="0"/>
          </c:dPt>
          <c:dPt>
            <c:idx val="10"/>
            <c:explosion val="0"/>
          </c:dPt>
          <c:dLbls>
            <c:dLbl>
              <c:idx val="0"/>
              <c:layout>
                <c:manualLayout>
                  <c:x val="2.4289997083697924E-2"/>
                  <c:y val="1.1308482082262521E-2"/>
                </c:manualLayout>
              </c:layout>
              <c:showCatName val="1"/>
              <c:showPercent val="1"/>
              <c:extLst>
                <c:ext xmlns:c15="http://schemas.microsoft.com/office/drawing/2012/chart" uri="{CE6537A1-D6FC-4f65-9D91-7224C49458BB}">
                  <c15:layout/>
                </c:ext>
              </c:extLst>
            </c:dLbl>
            <c:dLbl>
              <c:idx val="1"/>
              <c:layout>
                <c:manualLayout>
                  <c:x val="-1.684347226131087E-16"/>
                  <c:y val="9.9770627641824594E-2"/>
                </c:manualLayout>
              </c:layout>
              <c:showCatName val="1"/>
              <c:showPercent val="1"/>
              <c:extLst>
                <c:ext xmlns:c15="http://schemas.microsoft.com/office/drawing/2012/chart" uri="{CE6537A1-D6FC-4f65-9D91-7224C49458BB}">
                  <c15:layout/>
                </c:ext>
              </c:extLst>
            </c:dLbl>
            <c:dLbl>
              <c:idx val="2"/>
              <c:layout>
                <c:manualLayout>
                  <c:x val="3.3906911636045492E-2"/>
                  <c:y val="8.5295455586727062E-2"/>
                </c:manualLayout>
              </c:layout>
              <c:showCatName val="1"/>
              <c:showPercent val="1"/>
              <c:extLst>
                <c:ext xmlns:c15="http://schemas.microsoft.com/office/drawing/2012/chart" uri="{CE6537A1-D6FC-4f65-9D91-7224C49458BB}">
                  <c15:layout/>
                </c:ext>
              </c:extLst>
            </c:dLbl>
            <c:dLbl>
              <c:idx val="3"/>
              <c:layout>
                <c:manualLayout>
                  <c:x val="-2.6774044911052786E-2"/>
                  <c:y val="6.3384606620048869E-2"/>
                </c:manualLayout>
              </c:layout>
              <c:showCatName val="1"/>
              <c:showPercent val="1"/>
              <c:extLst>
                <c:ext xmlns:c15="http://schemas.microsoft.com/office/drawing/2012/chart" uri="{CE6537A1-D6FC-4f65-9D91-7224C49458BB}">
                  <c15:layout/>
                </c:ext>
              </c:extLst>
            </c:dLbl>
            <c:dLbl>
              <c:idx val="4"/>
              <c:layout>
                <c:manualLayout>
                  <c:x val="2.1233690685530628E-2"/>
                  <c:y val="0.14948466079840741"/>
                </c:manualLayout>
              </c:layout>
              <c:showCatName val="1"/>
              <c:showPercent val="1"/>
              <c:extLst>
                <c:ext xmlns:c15="http://schemas.microsoft.com/office/drawing/2012/chart" uri="{CE6537A1-D6FC-4f65-9D91-7224C49458BB}">
                  <c15:layout/>
                </c:ext>
              </c:extLst>
            </c:dLbl>
            <c:dLbl>
              <c:idx val="5"/>
              <c:layout>
                <c:manualLayout>
                  <c:x val="-4.7433670827607147E-2"/>
                  <c:y val="0.11552509501285792"/>
                </c:manualLayout>
              </c:layout>
              <c:showCatName val="1"/>
              <c:showPercent val="1"/>
              <c:extLst>
                <c:ext xmlns:c15="http://schemas.microsoft.com/office/drawing/2012/chart" uri="{CE6537A1-D6FC-4f65-9D91-7224C49458BB}">
                  <c15:layout/>
                </c:ext>
              </c:extLst>
            </c:dLbl>
            <c:dLbl>
              <c:idx val="6"/>
              <c:layout>
                <c:manualLayout>
                  <c:x val="-0.10769812845399944"/>
                  <c:y val="8.5441502862063853E-2"/>
                </c:manualLayout>
              </c:layout>
              <c:showCatName val="1"/>
              <c:showPercent val="1"/>
              <c:extLst>
                <c:ext xmlns:c15="http://schemas.microsoft.com/office/drawing/2012/chart" uri="{CE6537A1-D6FC-4f65-9D91-7224C49458BB}">
                  <c15:layout/>
                </c:ext>
              </c:extLst>
            </c:dLbl>
            <c:dLbl>
              <c:idx val="7"/>
              <c:layout>
                <c:manualLayout>
                  <c:x val="-6.2816146553646618E-2"/>
                  <c:y val="-4.5816978824680527E-3"/>
                </c:manualLayout>
              </c:layout>
              <c:showCatName val="1"/>
              <c:showPercent val="1"/>
              <c:extLst>
                <c:ext xmlns:c15="http://schemas.microsoft.com/office/drawing/2012/chart" uri="{CE6537A1-D6FC-4f65-9D91-7224C49458BB}">
                  <c15:layout/>
                </c:ext>
              </c:extLst>
            </c:dLbl>
            <c:dLbl>
              <c:idx val="8"/>
              <c:layout>
                <c:manualLayout>
                  <c:x val="-4.2259550889472079E-2"/>
                  <c:y val="-5.9549963527391184E-2"/>
                </c:manualLayout>
              </c:layout>
              <c:showCatName val="1"/>
              <c:showPercent val="1"/>
              <c:extLst>
                <c:ext xmlns:c15="http://schemas.microsoft.com/office/drawing/2012/chart" uri="{CE6537A1-D6FC-4f65-9D91-7224C49458BB}">
                  <c15:layout/>
                </c:ext>
              </c:extLst>
            </c:dLbl>
            <c:dLbl>
              <c:idx val="9"/>
              <c:layout>
                <c:manualLayout>
                  <c:x val="-4.5409040536599575E-2"/>
                  <c:y val="-6.6590180863300069E-2"/>
                </c:manualLayout>
              </c:layout>
              <c:showCatName val="1"/>
              <c:showPercent val="1"/>
              <c:extLst>
                <c:ext xmlns:c15="http://schemas.microsoft.com/office/drawing/2012/chart" uri="{CE6537A1-D6FC-4f65-9D91-7224C49458BB}">
                  <c15:layout/>
                </c:ext>
              </c:extLst>
            </c:dLbl>
            <c:dLbl>
              <c:idx val="10"/>
              <c:layout>
                <c:manualLayout>
                  <c:x val="-4.8804432779235928E-2"/>
                  <c:y val="-5.168625971895071E-3"/>
                </c:manualLayout>
              </c:layout>
              <c:showCatName val="1"/>
              <c:showPercent val="1"/>
              <c:extLst>
                <c:ext xmlns:c15="http://schemas.microsoft.com/office/drawing/2012/chart" uri="{CE6537A1-D6FC-4f65-9D91-7224C49458BB}">
                  <c15:layout/>
                </c:ext>
              </c:extLst>
            </c:dLbl>
            <c:numFmt formatCode="0.0%" sourceLinked="0"/>
            <c:spPr>
              <a:noFill/>
              <a:ln>
                <a:noFill/>
              </a:ln>
              <a:effectLst/>
            </c:spPr>
            <c:txPr>
              <a:bodyPr/>
              <a:lstStyle/>
              <a:p>
                <a:pPr>
                  <a:defRPr lang="en-IN" sz="800" b="1"/>
                </a:pPr>
                <a:endParaRPr lang="en-US"/>
              </a:p>
            </c:txPr>
            <c:showCatName val="1"/>
            <c:showPercent val="1"/>
            <c:showLeaderLines val="1"/>
            <c:extLst>
              <c:ext xmlns:c15="http://schemas.microsoft.com/office/drawing/2012/chart" uri="{CE6537A1-D6FC-4f65-9D91-7224C49458BB}"/>
            </c:extLst>
          </c:dLbls>
          <c:cat>
            <c:strRef>
              <c:f>'2.3A'!$B$61:$B$71</c:f>
              <c:strCache>
                <c:ptCount val="11"/>
                <c:pt idx="0">
                  <c:v>Cardiovascular diseases</c:v>
                </c:pt>
                <c:pt idx="1">
                  <c:v>Ill-defined/ All other symptoms,signs and abnormal clinical and laboratory findings</c:v>
                </c:pt>
                <c:pt idx="2">
                  <c:v>Respiratory diseases</c:v>
                </c:pt>
                <c:pt idx="3">
                  <c:v>Malignant and other Neoplasms</c:v>
                </c:pt>
                <c:pt idx="4">
                  <c:v>Perinatal conditions</c:v>
                </c:pt>
                <c:pt idx="5">
                  <c:v>Diarrhoeal diseases</c:v>
                </c:pt>
                <c:pt idx="6">
                  <c:v>Digestive diseases</c:v>
                </c:pt>
                <c:pt idx="7">
                  <c:v>Unintentional injuries: Other Than Motor Vehicle Accidents</c:v>
                </c:pt>
                <c:pt idx="8">
                  <c:v>Respiratory infections</c:v>
                </c:pt>
                <c:pt idx="9">
                  <c:v>Tuberculosis</c:v>
                </c:pt>
                <c:pt idx="10">
                  <c:v>All Other Remaining Causes</c:v>
                </c:pt>
              </c:strCache>
            </c:strRef>
          </c:cat>
          <c:val>
            <c:numRef>
              <c:f>'2.3A'!$C$61:$C$71</c:f>
              <c:numCache>
                <c:formatCode>General</c:formatCode>
                <c:ptCount val="11"/>
                <c:pt idx="0">
                  <c:v>42524</c:v>
                </c:pt>
                <c:pt idx="1">
                  <c:v>22583</c:v>
                </c:pt>
                <c:pt idx="2">
                  <c:v>13984</c:v>
                </c:pt>
                <c:pt idx="3">
                  <c:v>11201</c:v>
                </c:pt>
                <c:pt idx="4">
                  <c:v>10271</c:v>
                </c:pt>
                <c:pt idx="5">
                  <c:v>9361</c:v>
                </c:pt>
                <c:pt idx="6">
                  <c:v>8993</c:v>
                </c:pt>
                <c:pt idx="7">
                  <c:v>8625</c:v>
                </c:pt>
                <c:pt idx="8">
                  <c:v>7155</c:v>
                </c:pt>
                <c:pt idx="9">
                  <c:v>6845</c:v>
                </c:pt>
                <c:pt idx="10">
                  <c:v>41285</c:v>
                </c:pt>
              </c:numCache>
            </c:numRef>
          </c:val>
        </c:ser>
        <c:dLbls>
          <c:showCatName val="1"/>
          <c:showPercent val="1"/>
          <c:separator>
</c:separator>
        </c:dLbls>
      </c:pie3DChart>
      <c:spPr>
        <a:noFill/>
        <a:ln w="25400">
          <a:noFill/>
        </a:ln>
      </c:spPr>
    </c:plotArea>
    <c:plotVisOnly val="1"/>
    <c:dispBlanksAs val="zero"/>
  </c:chart>
  <c:spPr>
    <a:solidFill>
      <a:srgbClr val="A2CF49">
        <a:lumMod val="20000"/>
        <a:lumOff val="80000"/>
      </a:srgbClr>
    </a:solidFill>
    <a:ln w="3175">
      <a:solidFill>
        <a:schemeClr val="tx1"/>
      </a:solidFill>
    </a:ln>
  </c:spPr>
  <c:txPr>
    <a:bodyPr/>
    <a:lstStyle/>
    <a:p>
      <a:pPr>
        <a:defRPr sz="1000" b="0" i="0" u="none" strike="noStrike" baseline="0">
          <a:solidFill>
            <a:srgbClr val="000000"/>
          </a:solidFill>
          <a:latin typeface="Arial"/>
          <a:ea typeface="Arial"/>
          <a:cs typeface="Arial"/>
        </a:defRPr>
      </a:pPr>
      <a:endParaRPr lang="en-US"/>
    </a:p>
  </c:txPr>
  <c:externalData r:id="rId2"/>
</c:chartSpace>
</file>

<file path=ppt/charts/chart5.xml><?xml version="1.0" encoding="utf-8"?>
<c:chartSpace xmlns:c="http://schemas.openxmlformats.org/drawingml/2006/chart" xmlns:a="http://schemas.openxmlformats.org/drawingml/2006/main" xmlns:r="http://schemas.openxmlformats.org/officeDocument/2006/relationships">
  <c:date1904 val="1"/>
  <c:lang val="en-US"/>
  <c:clrMapOvr bg1="lt1" tx1="dk1" bg2="lt2" tx2="dk2" accent1="accent1" accent2="accent2" accent3="accent3" accent4="accent4" accent5="accent5" accent6="accent6" hlink="hlink" folHlink="folHlink"/>
  <c:chart>
    <c:title>
      <c:tx>
        <c:rich>
          <a:bodyPr/>
          <a:lstStyle/>
          <a:p>
            <a:pPr>
              <a:defRPr lang="en-IN" sz="1200" b="1" i="0" u="none" strike="noStrike" baseline="0">
                <a:solidFill>
                  <a:srgbClr val="000000"/>
                </a:solidFill>
                <a:latin typeface="Arial"/>
                <a:ea typeface="Arial"/>
                <a:cs typeface="Arial"/>
              </a:defRPr>
            </a:pPr>
            <a:r>
              <a:rPr lang="en-US" sz="1600"/>
              <a:t>Top Ten Causes of Death</a:t>
            </a:r>
            <a:r>
              <a:rPr lang="en-US" sz="1600" baseline="0"/>
              <a:t> Age Less than 29 Days: </a:t>
            </a:r>
            <a:r>
              <a:rPr lang="en-US" sz="1600"/>
              <a:t>2010-2013</a:t>
            </a:r>
          </a:p>
        </c:rich>
      </c:tx>
      <c:layout>
        <c:manualLayout>
          <c:xMode val="edge"/>
          <c:yMode val="edge"/>
          <c:x val="0.18536809565470991"/>
          <c:y val="3.9157390932657202E-2"/>
        </c:manualLayout>
      </c:layout>
      <c:spPr>
        <a:noFill/>
        <a:ln w="25400">
          <a:noFill/>
        </a:ln>
      </c:spPr>
    </c:title>
    <c:view3D>
      <c:rotX val="35"/>
      <c:hPercent val="50"/>
      <c:perspective val="0"/>
    </c:view3D>
    <c:plotArea>
      <c:layout>
        <c:manualLayout>
          <c:layoutTarget val="inner"/>
          <c:xMode val="edge"/>
          <c:yMode val="edge"/>
          <c:x val="0.19726940799066794"/>
          <c:y val="0.35119922040763829"/>
          <c:w val="0.62958843159065625"/>
          <c:h val="0.58469055374592838"/>
        </c:manualLayout>
      </c:layout>
      <c:pie3DChart>
        <c:varyColors val="1"/>
        <c:ser>
          <c:idx val="0"/>
          <c:order val="0"/>
          <c:explosion val="3"/>
          <c:dLbls>
            <c:dLbl>
              <c:idx val="0"/>
              <c:layout>
                <c:manualLayout>
                  <c:x val="6.5651793525809332E-4"/>
                  <c:y val="1.6385819284958445E-2"/>
                </c:manualLayout>
              </c:layout>
              <c:showCatName val="1"/>
              <c:showPercent val="1"/>
              <c:extLst>
                <c:ext xmlns:c15="http://schemas.microsoft.com/office/drawing/2012/chart" uri="{CE6537A1-D6FC-4f65-9D91-7224C49458BB}">
                  <c15:layout/>
                </c:ext>
              </c:extLst>
            </c:dLbl>
            <c:dLbl>
              <c:idx val="1"/>
              <c:layout>
                <c:manualLayout>
                  <c:x val="-3.9651618272019691E-2"/>
                  <c:y val="7.9116713581363803E-3"/>
                </c:manualLayout>
              </c:layout>
              <c:showCatName val="1"/>
              <c:showPercent val="1"/>
              <c:extLst>
                <c:ext xmlns:c15="http://schemas.microsoft.com/office/drawing/2012/chart" uri="{CE6537A1-D6FC-4f65-9D91-7224C49458BB}">
                  <c15:layout/>
                </c:ext>
              </c:extLst>
            </c:dLbl>
            <c:dLbl>
              <c:idx val="2"/>
              <c:layout>
                <c:manualLayout>
                  <c:x val="-2.943047060652201E-2"/>
                  <c:y val="5.131097531959182E-2"/>
                </c:manualLayout>
              </c:layout>
              <c:showCatName val="1"/>
              <c:showPercent val="1"/>
              <c:extLst>
                <c:ext xmlns:c15="http://schemas.microsoft.com/office/drawing/2012/chart" uri="{CE6537A1-D6FC-4f65-9D91-7224C49458BB}">
                  <c15:layout/>
                </c:ext>
              </c:extLst>
            </c:dLbl>
            <c:dLbl>
              <c:idx val="3"/>
              <c:layout>
                <c:manualLayout>
                  <c:x val="-2.4997217073053263E-2"/>
                  <c:y val="8.4754861460774822E-2"/>
                </c:manualLayout>
              </c:layout>
              <c:showCatName val="1"/>
              <c:showPercent val="1"/>
              <c:extLst>
                <c:ext xmlns:c15="http://schemas.microsoft.com/office/drawing/2012/chart" uri="{CE6537A1-D6FC-4f65-9D91-7224C49458BB}">
                  <c15:layout/>
                </c:ext>
              </c:extLst>
            </c:dLbl>
            <c:dLbl>
              <c:idx val="4"/>
              <c:layout>
                <c:manualLayout>
                  <c:x val="-0.12608882016793946"/>
                  <c:y val="4.7596700093859634E-2"/>
                </c:manualLayout>
              </c:layout>
              <c:showCatName val="1"/>
              <c:showPercent val="1"/>
              <c:extLst>
                <c:ext xmlns:c15="http://schemas.microsoft.com/office/drawing/2012/chart" uri="{CE6537A1-D6FC-4f65-9D91-7224C49458BB}">
                  <c15:layout/>
                </c:ext>
              </c:extLst>
            </c:dLbl>
            <c:dLbl>
              <c:idx val="5"/>
              <c:layout>
                <c:manualLayout>
                  <c:x val="-8.6775904468226778E-2"/>
                  <c:y val="-1.2848478146483556E-2"/>
                </c:manualLayout>
              </c:layout>
              <c:showCatName val="1"/>
              <c:showPercent val="1"/>
              <c:extLst>
                <c:ext xmlns:c15="http://schemas.microsoft.com/office/drawing/2012/chart" uri="{CE6537A1-D6FC-4f65-9D91-7224C49458BB}">
                  <c15:layout/>
                </c:ext>
              </c:extLst>
            </c:dLbl>
            <c:dLbl>
              <c:idx val="6"/>
              <c:layout>
                <c:manualLayout>
                  <c:x val="-0.11337067433034971"/>
                  <c:y val="-0.11229275314107923"/>
                </c:manualLayout>
              </c:layout>
              <c:showCatName val="1"/>
              <c:showPercent val="1"/>
              <c:extLst>
                <c:ext xmlns:c15="http://schemas.microsoft.com/office/drawing/2012/chart" uri="{CE6537A1-D6FC-4f65-9D91-7224C49458BB}">
                  <c15:layout/>
                </c:ext>
              </c:extLst>
            </c:dLbl>
            <c:numFmt formatCode="0.0%" sourceLinked="0"/>
            <c:spPr>
              <a:noFill/>
              <a:ln>
                <a:noFill/>
              </a:ln>
              <a:effectLst/>
            </c:spPr>
            <c:txPr>
              <a:bodyPr/>
              <a:lstStyle/>
              <a:p>
                <a:pPr>
                  <a:defRPr lang="en-IN" sz="900"/>
                </a:pPr>
                <a:endParaRPr lang="en-US"/>
              </a:p>
            </c:txPr>
            <c:showCatName val="1"/>
            <c:showPercent val="1"/>
            <c:showLeaderLines val="1"/>
            <c:extLst>
              <c:ext xmlns:c15="http://schemas.microsoft.com/office/drawing/2012/chart" uri="{CE6537A1-D6FC-4f65-9D91-7224C49458BB}">
                <c15:layout/>
              </c:ext>
            </c:extLst>
          </c:dLbls>
          <c:cat>
            <c:strRef>
              <c:f>'3.1A'!$B$93:$B$103</c:f>
              <c:strCache>
                <c:ptCount val="11"/>
                <c:pt idx="0">
                  <c:v>Prematurity &amp; low birth weight</c:v>
                </c:pt>
                <c:pt idx="1">
                  <c:v>Birth asphyxia &amp; birth trauma</c:v>
                </c:pt>
                <c:pt idx="2">
                  <c:v>Neonatal Pneumonia</c:v>
                </c:pt>
                <c:pt idx="3">
                  <c:v>Other noncommunicable diseases</c:v>
                </c:pt>
                <c:pt idx="4">
                  <c:v>Sepsis</c:v>
                </c:pt>
                <c:pt idx="5">
                  <c:v>Ill defined or cause unknown</c:v>
                </c:pt>
                <c:pt idx="6">
                  <c:v>Congenital anomalies</c:v>
                </c:pt>
                <c:pt idx="7">
                  <c:v>Diarrhoeal diseases</c:v>
                </c:pt>
                <c:pt idx="8">
                  <c:v>Injuries</c:v>
                </c:pt>
                <c:pt idx="9">
                  <c:v>Tetanus</c:v>
                </c:pt>
                <c:pt idx="10">
                  <c:v>All Other Remaining Causes</c:v>
                </c:pt>
              </c:strCache>
            </c:strRef>
          </c:cat>
          <c:val>
            <c:numRef>
              <c:f>'3.1A'!$C$93:$C$103</c:f>
              <c:numCache>
                <c:formatCode>0.0</c:formatCode>
                <c:ptCount val="11"/>
                <c:pt idx="0">
                  <c:v>48.115488550703994</c:v>
                </c:pt>
                <c:pt idx="1">
                  <c:v>12.928459678566366</c:v>
                </c:pt>
                <c:pt idx="2">
                  <c:v>12.025316455696204</c:v>
                </c:pt>
                <c:pt idx="3">
                  <c:v>7.0615844118901965</c:v>
                </c:pt>
                <c:pt idx="4">
                  <c:v>5.4046366093016704</c:v>
                </c:pt>
                <c:pt idx="5">
                  <c:v>4.9779547717252068</c:v>
                </c:pt>
                <c:pt idx="6">
                  <c:v>4.0321433650974274</c:v>
                </c:pt>
                <c:pt idx="7">
                  <c:v>3.1147774143080627</c:v>
                </c:pt>
                <c:pt idx="8">
                  <c:v>0.92447731474896799</c:v>
                </c:pt>
                <c:pt idx="9">
                  <c:v>0.49779547717252182</c:v>
                </c:pt>
                <c:pt idx="10">
                  <c:v>0.91736595078936056</c:v>
                </c:pt>
              </c:numCache>
            </c:numRef>
          </c:val>
        </c:ser>
        <c:dLbls>
          <c:showCatName val="1"/>
          <c:showPercent val="1"/>
          <c:separator>
</c:separator>
        </c:dLbls>
      </c:pie3DChart>
      <c:spPr>
        <a:noFill/>
        <a:ln w="25400">
          <a:noFill/>
        </a:ln>
      </c:spPr>
    </c:plotArea>
    <c:plotVisOnly val="1"/>
    <c:dispBlanksAs val="zero"/>
  </c:chart>
  <c:spPr>
    <a:solidFill>
      <a:schemeClr val="accent6">
        <a:lumMod val="20000"/>
        <a:lumOff val="80000"/>
      </a:schemeClr>
    </a:solidFill>
    <a:ln w="3175">
      <a:solidFill>
        <a:schemeClr val="tx1"/>
      </a:solidFill>
    </a:ln>
  </c:spPr>
  <c:txPr>
    <a:bodyPr/>
    <a:lstStyle/>
    <a:p>
      <a:pPr>
        <a:defRPr sz="1000" b="0" i="0" u="none" strike="noStrike" baseline="0">
          <a:solidFill>
            <a:srgbClr val="000000"/>
          </a:solidFill>
          <a:latin typeface="Arial"/>
          <a:ea typeface="Arial"/>
          <a:cs typeface="Arial"/>
        </a:defRPr>
      </a:pPr>
      <a:endParaRPr lang="en-US"/>
    </a:p>
  </c:txPr>
  <c:externalData r:id="rId2"/>
</c:chartSpace>
</file>

<file path=ppt/charts/chart6.xml><?xml version="1.0" encoding="utf-8"?>
<c:chartSpace xmlns:c="http://schemas.openxmlformats.org/drawingml/2006/chart" xmlns:a="http://schemas.openxmlformats.org/drawingml/2006/main" xmlns:r="http://schemas.openxmlformats.org/officeDocument/2006/relationships">
  <c:date1904 val="1"/>
  <c:lang val="en-US"/>
  <c:clrMapOvr bg1="lt1" tx1="dk1" bg2="lt2" tx2="dk2" accent1="accent1" accent2="accent2" accent3="accent3" accent4="accent4" accent5="accent5" accent6="accent6" hlink="hlink" folHlink="folHlink"/>
  <c:chart>
    <c:title>
      <c:tx>
        <c:rich>
          <a:bodyPr/>
          <a:lstStyle/>
          <a:p>
            <a:pPr>
              <a:defRPr lang="en-IN" sz="1200" b="1" i="0" u="none" strike="noStrike" baseline="0">
                <a:solidFill>
                  <a:srgbClr val="000000"/>
                </a:solidFill>
                <a:latin typeface="Arial"/>
                <a:ea typeface="Arial"/>
                <a:cs typeface="Arial"/>
              </a:defRPr>
            </a:pPr>
            <a:r>
              <a:rPr lang="en-US" sz="1600"/>
              <a:t>Top Ten Causes of Death</a:t>
            </a:r>
            <a:r>
              <a:rPr lang="en-US" sz="1600" baseline="0"/>
              <a:t> Age Less than 1 Year: </a:t>
            </a:r>
            <a:r>
              <a:rPr lang="en-US" sz="1600"/>
              <a:t>2010-2013</a:t>
            </a:r>
          </a:p>
        </c:rich>
      </c:tx>
      <c:layout>
        <c:manualLayout>
          <c:xMode val="edge"/>
          <c:yMode val="edge"/>
          <c:x val="0.15090726459250681"/>
          <c:y val="1.9836673257920379E-2"/>
        </c:manualLayout>
      </c:layout>
      <c:spPr>
        <a:noFill/>
        <a:ln w="25400">
          <a:noFill/>
        </a:ln>
      </c:spPr>
    </c:title>
    <c:view3D>
      <c:rotX val="35"/>
      <c:hPercent val="50"/>
      <c:perspective val="0"/>
    </c:view3D>
    <c:plotArea>
      <c:layout>
        <c:manualLayout>
          <c:layoutTarget val="inner"/>
          <c:xMode val="edge"/>
          <c:yMode val="edge"/>
          <c:x val="0.19726940799066794"/>
          <c:y val="0.32504807674983238"/>
          <c:w val="0.62958843159065625"/>
          <c:h val="0.58469055374592838"/>
        </c:manualLayout>
      </c:layout>
      <c:pie3DChart>
        <c:varyColors val="1"/>
        <c:ser>
          <c:idx val="0"/>
          <c:order val="0"/>
          <c:explosion val="3"/>
          <c:dLbls>
            <c:dLbl>
              <c:idx val="0"/>
              <c:layout>
                <c:manualLayout>
                  <c:x val="-6.5138524351122922E-3"/>
                  <c:y val="-4.5846524017097094E-2"/>
                </c:manualLayout>
              </c:layout>
              <c:showCatName val="1"/>
              <c:showPercent val="1"/>
              <c:extLst>
                <c:ext xmlns:c15="http://schemas.microsoft.com/office/drawing/2012/chart" uri="{CE6537A1-D6FC-4f65-9D91-7224C49458BB}">
                  <c15:layout/>
                </c:ext>
              </c:extLst>
            </c:dLbl>
            <c:dLbl>
              <c:idx val="1"/>
              <c:layout>
                <c:manualLayout>
                  <c:x val="6.082134733158355E-2"/>
                  <c:y val="1.0745820664585714E-2"/>
                </c:manualLayout>
              </c:layout>
              <c:showCatName val="1"/>
              <c:showPercent val="1"/>
              <c:extLst>
                <c:ext xmlns:c15="http://schemas.microsoft.com/office/drawing/2012/chart" uri="{CE6537A1-D6FC-4f65-9D91-7224C49458BB}">
                  <c15:layout/>
                </c:ext>
              </c:extLst>
            </c:dLbl>
            <c:dLbl>
              <c:idx val="2"/>
              <c:layout>
                <c:manualLayout>
                  <c:x val="7.7772492210821914E-2"/>
                  <c:y val="2.6071345765606681E-2"/>
                </c:manualLayout>
              </c:layout>
              <c:showCatName val="1"/>
              <c:showPercent val="1"/>
              <c:extLst>
                <c:ext xmlns:c15="http://schemas.microsoft.com/office/drawing/2012/chart" uri="{CE6537A1-D6FC-4f65-9D91-7224C49458BB}">
                  <c15:layout/>
                </c:ext>
              </c:extLst>
            </c:dLbl>
            <c:dLbl>
              <c:idx val="3"/>
              <c:layout>
                <c:manualLayout>
                  <c:x val="-3.3405784011608985E-2"/>
                  <c:y val="7.164948793687477E-2"/>
                </c:manualLayout>
              </c:layout>
              <c:showCatName val="1"/>
              <c:showPercent val="1"/>
              <c:extLst>
                <c:ext xmlns:c15="http://schemas.microsoft.com/office/drawing/2012/chart" uri="{CE6537A1-D6FC-4f65-9D91-7224C49458BB}">
                  <c15:layout/>
                </c:ext>
              </c:extLst>
            </c:dLbl>
            <c:dLbl>
              <c:idx val="4"/>
              <c:layout>
                <c:manualLayout>
                  <c:x val="-1.8662866252055352E-2"/>
                  <c:y val="2.0113298561171462E-2"/>
                </c:manualLayout>
              </c:layout>
              <c:showCatName val="1"/>
              <c:showPercent val="1"/>
              <c:extLst>
                <c:ext xmlns:c15="http://schemas.microsoft.com/office/drawing/2012/chart" uri="{CE6537A1-D6FC-4f65-9D91-7224C49458BB}">
                  <c15:layout/>
                </c:ext>
              </c:extLst>
            </c:dLbl>
            <c:dLbl>
              <c:idx val="5"/>
              <c:layout>
                <c:manualLayout>
                  <c:x val="-3.0547358057776548E-2"/>
                  <c:y val="5.0333316996574937E-2"/>
                </c:manualLayout>
              </c:layout>
              <c:showCatName val="1"/>
              <c:showPercent val="1"/>
              <c:extLst>
                <c:ext xmlns:c15="http://schemas.microsoft.com/office/drawing/2012/chart" uri="{CE6537A1-D6FC-4f65-9D91-7224C49458BB}">
                  <c15:layout/>
                </c:ext>
              </c:extLst>
            </c:dLbl>
            <c:dLbl>
              <c:idx val="9"/>
              <c:layout>
                <c:manualLayout>
                  <c:x val="-9.514507420595171E-2"/>
                  <c:y val="-9.0876831523409168E-2"/>
                </c:manualLayout>
              </c:layout>
              <c:showCatName val="1"/>
              <c:showPercent val="1"/>
              <c:extLst>
                <c:ext xmlns:c15="http://schemas.microsoft.com/office/drawing/2012/chart" uri="{CE6537A1-D6FC-4f65-9D91-7224C49458BB}">
                  <c15:layout/>
                </c:ext>
              </c:extLst>
            </c:dLbl>
            <c:dLbl>
              <c:idx val="10"/>
              <c:layout>
                <c:manualLayout>
                  <c:x val="0.1081077282006417"/>
                  <c:y val="-6.0145571267786496E-2"/>
                </c:manualLayout>
              </c:layout>
              <c:showCatName val="1"/>
              <c:showPercent val="1"/>
              <c:extLst>
                <c:ext xmlns:c15="http://schemas.microsoft.com/office/drawing/2012/chart" uri="{CE6537A1-D6FC-4f65-9D91-7224C49458BB}">
                  <c15:layout/>
                </c:ext>
              </c:extLst>
            </c:dLbl>
            <c:numFmt formatCode="0.0%" sourceLinked="0"/>
            <c:spPr>
              <a:noFill/>
              <a:ln>
                <a:noFill/>
              </a:ln>
              <a:effectLst/>
            </c:spPr>
            <c:txPr>
              <a:bodyPr/>
              <a:lstStyle/>
              <a:p>
                <a:pPr>
                  <a:defRPr lang="en-IN" sz="900"/>
                </a:pPr>
                <a:endParaRPr lang="en-US"/>
              </a:p>
            </c:txPr>
            <c:showCatName val="1"/>
            <c:showPercent val="1"/>
            <c:showLeaderLines val="1"/>
            <c:extLst>
              <c:ext xmlns:c15="http://schemas.microsoft.com/office/drawing/2012/chart" uri="{CE6537A1-D6FC-4f65-9D91-7224C49458BB}">
                <c15:layout/>
              </c:ext>
            </c:extLst>
          </c:dLbls>
          <c:cat>
            <c:strRef>
              <c:f>'3.2A'!$B$93:$B$103</c:f>
              <c:strCache>
                <c:ptCount val="11"/>
                <c:pt idx="0">
                  <c:v>Prematurity &amp; low birth weight</c:v>
                </c:pt>
                <c:pt idx="1">
                  <c:v>Pneumonia</c:v>
                </c:pt>
                <c:pt idx="2">
                  <c:v>Birth asphyxia &amp; birth trauma</c:v>
                </c:pt>
                <c:pt idx="3">
                  <c:v>Other noncommunicable diseases</c:v>
                </c:pt>
                <c:pt idx="4">
                  <c:v>Diarrhoeal diseases</c:v>
                </c:pt>
                <c:pt idx="5">
                  <c:v>Ill defined or cause unknown</c:v>
                </c:pt>
                <c:pt idx="6">
                  <c:v>Congenital anomalies</c:v>
                </c:pt>
                <c:pt idx="7">
                  <c:v>Acute bacterial sepsis and severe infections</c:v>
                </c:pt>
                <c:pt idx="8">
                  <c:v>Injuries</c:v>
                </c:pt>
                <c:pt idx="9">
                  <c:v>Fever of unknown origin</c:v>
                </c:pt>
                <c:pt idx="10">
                  <c:v>All Other Remaining Causes</c:v>
                </c:pt>
              </c:strCache>
            </c:strRef>
          </c:cat>
          <c:val>
            <c:numRef>
              <c:f>'3.2A'!$C$93:$C$103</c:f>
              <c:numCache>
                <c:formatCode>0.0</c:formatCode>
                <c:ptCount val="11"/>
                <c:pt idx="0">
                  <c:v>35.943870796928813</c:v>
                </c:pt>
                <c:pt idx="1">
                  <c:v>16.902303415409026</c:v>
                </c:pt>
                <c:pt idx="2">
                  <c:v>9.9391051098755483</c:v>
                </c:pt>
                <c:pt idx="3">
                  <c:v>7.8792692613185134</c:v>
                </c:pt>
                <c:pt idx="4">
                  <c:v>6.7090283293619324</c:v>
                </c:pt>
                <c:pt idx="5">
                  <c:v>4.6121260259465107</c:v>
                </c:pt>
                <c:pt idx="6">
                  <c:v>4.5909451945988904</c:v>
                </c:pt>
                <c:pt idx="7">
                  <c:v>4.2361662695260787</c:v>
                </c:pt>
                <c:pt idx="8">
                  <c:v>2.0545406407201483</c:v>
                </c:pt>
                <c:pt idx="9">
                  <c:v>1.7262377548318781</c:v>
                </c:pt>
                <c:pt idx="10">
                  <c:v>5.4064072014826676</c:v>
                </c:pt>
              </c:numCache>
            </c:numRef>
          </c:val>
        </c:ser>
        <c:dLbls>
          <c:showCatName val="1"/>
          <c:showPercent val="1"/>
          <c:separator>
</c:separator>
        </c:dLbls>
      </c:pie3DChart>
      <c:spPr>
        <a:noFill/>
        <a:ln w="25400">
          <a:noFill/>
        </a:ln>
      </c:spPr>
    </c:plotArea>
    <c:plotVisOnly val="1"/>
    <c:dispBlanksAs val="zero"/>
  </c:chart>
  <c:spPr>
    <a:solidFill>
      <a:schemeClr val="accent6">
        <a:lumMod val="20000"/>
        <a:lumOff val="80000"/>
      </a:schemeClr>
    </a:solidFill>
    <a:ln w="3175">
      <a:solidFill>
        <a:schemeClr val="tx1"/>
      </a:solidFill>
    </a:ln>
  </c:spPr>
  <c:txPr>
    <a:bodyPr/>
    <a:lstStyle/>
    <a:p>
      <a:pPr>
        <a:defRPr sz="1000" b="0" i="0" u="none" strike="noStrike" baseline="0">
          <a:solidFill>
            <a:srgbClr val="000000"/>
          </a:solidFill>
          <a:latin typeface="Arial"/>
          <a:ea typeface="Arial"/>
          <a:cs typeface="Arial"/>
        </a:defRPr>
      </a:pPr>
      <a:endParaRPr lang="en-US"/>
    </a:p>
  </c:txPr>
  <c:externalData r:id="rId2"/>
</c:chartSpace>
</file>

<file path=ppt/charts/chart7.xml><?xml version="1.0" encoding="utf-8"?>
<c:chartSpace xmlns:c="http://schemas.openxmlformats.org/drawingml/2006/chart" xmlns:a="http://schemas.openxmlformats.org/drawingml/2006/main" xmlns:r="http://schemas.openxmlformats.org/officeDocument/2006/relationships">
  <c:date1904 val="1"/>
  <c:lang val="en-US"/>
  <c:clrMapOvr bg1="lt1" tx1="dk1" bg2="lt2" tx2="dk2" accent1="accent1" accent2="accent2" accent3="accent3" accent4="accent4" accent5="accent5" accent6="accent6" hlink="hlink" folHlink="folHlink"/>
  <c:chart>
    <c:title>
      <c:tx>
        <c:rich>
          <a:bodyPr/>
          <a:lstStyle/>
          <a:p>
            <a:pPr>
              <a:defRPr lang="en-IN" sz="1200" b="1" i="0" u="none" strike="noStrike" baseline="0">
                <a:solidFill>
                  <a:srgbClr val="000000"/>
                </a:solidFill>
                <a:latin typeface="Arial"/>
                <a:ea typeface="Arial"/>
                <a:cs typeface="Arial"/>
              </a:defRPr>
            </a:pPr>
            <a:r>
              <a:rPr lang="en-US" sz="1600"/>
              <a:t>Top Ten Causes of Death</a:t>
            </a:r>
            <a:r>
              <a:rPr lang="en-US" sz="1600" baseline="0"/>
              <a:t> Age 1 - 4 Years: </a:t>
            </a:r>
            <a:r>
              <a:rPr lang="en-US" sz="1600"/>
              <a:t>2010-2013</a:t>
            </a:r>
          </a:p>
        </c:rich>
      </c:tx>
      <c:layout>
        <c:manualLayout>
          <c:xMode val="edge"/>
          <c:yMode val="edge"/>
          <c:x val="0.10264160978023608"/>
          <c:y val="2.5863261822666028E-2"/>
        </c:manualLayout>
      </c:layout>
      <c:spPr>
        <a:noFill/>
        <a:ln w="25400">
          <a:noFill/>
        </a:ln>
      </c:spPr>
    </c:title>
    <c:view3D>
      <c:rotX val="35"/>
      <c:hPercent val="50"/>
      <c:perspective val="0"/>
    </c:view3D>
    <c:plotArea>
      <c:layout>
        <c:manualLayout>
          <c:layoutTarget val="inner"/>
          <c:xMode val="edge"/>
          <c:yMode val="edge"/>
          <c:x val="0.23578792650918634"/>
          <c:y val="0.27710431337718561"/>
          <c:w val="0.62958843159065625"/>
          <c:h val="0.58469055374592838"/>
        </c:manualLayout>
      </c:layout>
      <c:pie3DChart>
        <c:varyColors val="1"/>
        <c:ser>
          <c:idx val="0"/>
          <c:order val="0"/>
          <c:explosion val="3"/>
          <c:dLbls>
            <c:dLbl>
              <c:idx val="0"/>
              <c:layout>
                <c:manualLayout>
                  <c:x val="8.1569087197433707E-2"/>
                  <c:y val="1.010765725734562E-2"/>
                </c:manualLayout>
              </c:layout>
              <c:showCatName val="1"/>
              <c:showPercent val="1"/>
              <c:extLst>
                <c:ext xmlns:c15="http://schemas.microsoft.com/office/drawing/2012/chart" uri="{CE6537A1-D6FC-4f65-9D91-7224C49458BB}">
                  <c15:layout/>
                </c:ext>
              </c:extLst>
            </c:dLbl>
            <c:dLbl>
              <c:idx val="1"/>
              <c:layout>
                <c:manualLayout>
                  <c:x val="0"/>
                  <c:y val="0.15216049397193113"/>
                </c:manualLayout>
              </c:layout>
              <c:showCatName val="1"/>
              <c:showPercent val="1"/>
              <c:extLst>
                <c:ext xmlns:c15="http://schemas.microsoft.com/office/drawing/2012/chart" uri="{CE6537A1-D6FC-4f65-9D91-7224C49458BB}">
                  <c15:layout/>
                </c:ext>
              </c:extLst>
            </c:dLbl>
            <c:dLbl>
              <c:idx val="2"/>
              <c:layout>
                <c:manualLayout>
                  <c:x val="0.11833489921583694"/>
                  <c:y val="6.7763537768129933E-2"/>
                </c:manualLayout>
              </c:layout>
              <c:showCatName val="1"/>
              <c:showPercent val="1"/>
              <c:extLst>
                <c:ext xmlns:c15="http://schemas.microsoft.com/office/drawing/2012/chart" uri="{CE6537A1-D6FC-4f65-9D91-7224C49458BB}">
                  <c15:layout/>
                </c:ext>
              </c:extLst>
            </c:dLbl>
            <c:dLbl>
              <c:idx val="4"/>
              <c:layout>
                <c:manualLayout>
                  <c:x val="-6.0412576900852916E-2"/>
                  <c:y val="8.7966235495038944E-2"/>
                </c:manualLayout>
              </c:layout>
              <c:showCatName val="1"/>
              <c:showPercent val="1"/>
              <c:extLst>
                <c:ext xmlns:c15="http://schemas.microsoft.com/office/drawing/2012/chart" uri="{CE6537A1-D6FC-4f65-9D91-7224C49458BB}">
                  <c15:layout/>
                </c:ext>
              </c:extLst>
            </c:dLbl>
            <c:dLbl>
              <c:idx val="5"/>
              <c:layout>
                <c:manualLayout>
                  <c:x val="-3.845794749631129E-2"/>
                  <c:y val="8.3616447531665014E-2"/>
                </c:manualLayout>
              </c:layout>
              <c:showCatName val="1"/>
              <c:showPercent val="1"/>
              <c:extLst>
                <c:ext xmlns:c15="http://schemas.microsoft.com/office/drawing/2012/chart" uri="{CE6537A1-D6FC-4f65-9D91-7224C49458BB}">
                  <c15:layout/>
                </c:ext>
              </c:extLst>
            </c:dLbl>
            <c:dLbl>
              <c:idx val="6"/>
              <c:layout>
                <c:manualLayout>
                  <c:x val="-4.960366516786871E-2"/>
                  <c:y val="9.855352605580936E-2"/>
                </c:manualLayout>
              </c:layout>
              <c:showCatName val="1"/>
              <c:showPercent val="1"/>
              <c:extLst>
                <c:ext xmlns:c15="http://schemas.microsoft.com/office/drawing/2012/chart" uri="{CE6537A1-D6FC-4f65-9D91-7224C49458BB}">
                  <c15:layout/>
                </c:ext>
              </c:extLst>
            </c:dLbl>
            <c:dLbl>
              <c:idx val="7"/>
              <c:layout>
                <c:manualLayout>
                  <c:x val="-8.0246781238318327E-2"/>
                  <c:y val="3.6313119065566064E-2"/>
                </c:manualLayout>
              </c:layout>
              <c:showCatName val="1"/>
              <c:showPercent val="1"/>
              <c:extLst>
                <c:ext xmlns:c15="http://schemas.microsoft.com/office/drawing/2012/chart" uri="{CE6537A1-D6FC-4f65-9D91-7224C49458BB}">
                  <c15:layout/>
                </c:ext>
              </c:extLst>
            </c:dLbl>
            <c:dLbl>
              <c:idx val="8"/>
              <c:layout>
                <c:manualLayout>
                  <c:x val="-8.2284906702334432E-2"/>
                  <c:y val="-1.0384189445965584E-2"/>
                </c:manualLayout>
              </c:layout>
              <c:showCatName val="1"/>
              <c:showPercent val="1"/>
              <c:extLst>
                <c:ext xmlns:c15="http://schemas.microsoft.com/office/drawing/2012/chart" uri="{CE6537A1-D6FC-4f65-9D91-7224C49458BB}">
                  <c15:layout/>
                </c:ext>
              </c:extLst>
            </c:dLbl>
            <c:dLbl>
              <c:idx val="9"/>
              <c:layout>
                <c:manualLayout>
                  <c:x val="-4.5013733314014912E-2"/>
                  <c:y val="-0.11219741803603567"/>
                </c:manualLayout>
              </c:layout>
              <c:showCatName val="1"/>
              <c:showPercent val="1"/>
              <c:extLst>
                <c:ext xmlns:c15="http://schemas.microsoft.com/office/drawing/2012/chart" uri="{CE6537A1-D6FC-4f65-9D91-7224C49458BB}">
                  <c15:layout/>
                </c:ext>
              </c:extLst>
            </c:dLbl>
            <c:dLbl>
              <c:idx val="10"/>
              <c:layout>
                <c:manualLayout>
                  <c:x val="9.9564192480098776E-2"/>
                  <c:y val="-4.8099785031776192E-2"/>
                </c:manualLayout>
              </c:layout>
              <c:showCatName val="1"/>
              <c:showPercent val="1"/>
              <c:extLst>
                <c:ext xmlns:c15="http://schemas.microsoft.com/office/drawing/2012/chart" uri="{CE6537A1-D6FC-4f65-9D91-7224C49458BB}">
                  <c15:layout/>
                </c:ext>
              </c:extLst>
            </c:dLbl>
            <c:numFmt formatCode="0.0%" sourceLinked="0"/>
            <c:spPr>
              <a:noFill/>
              <a:ln>
                <a:noFill/>
              </a:ln>
              <a:effectLst/>
            </c:spPr>
            <c:txPr>
              <a:bodyPr/>
              <a:lstStyle/>
              <a:p>
                <a:pPr>
                  <a:defRPr lang="en-IN" sz="900"/>
                </a:pPr>
                <a:endParaRPr lang="en-US"/>
              </a:p>
            </c:txPr>
            <c:showCatName val="1"/>
            <c:showPercent val="1"/>
            <c:showLeaderLines val="1"/>
            <c:extLst>
              <c:ext xmlns:c15="http://schemas.microsoft.com/office/drawing/2012/chart" uri="{CE6537A1-D6FC-4f65-9D91-7224C49458BB}">
                <c15:layout/>
              </c:ext>
            </c:extLst>
          </c:dLbls>
          <c:cat>
            <c:strRef>
              <c:f>'3.3A'!$B$93:$B$103</c:f>
              <c:strCache>
                <c:ptCount val="11"/>
                <c:pt idx="0">
                  <c:v>Pneumonia</c:v>
                </c:pt>
                <c:pt idx="1">
                  <c:v>Diarrhoeal diseases</c:v>
                </c:pt>
                <c:pt idx="2">
                  <c:v>Injuries</c:v>
                </c:pt>
                <c:pt idx="3">
                  <c:v>Other noncommunicable diseases</c:v>
                </c:pt>
                <c:pt idx="4">
                  <c:v>Malaria</c:v>
                </c:pt>
                <c:pt idx="5">
                  <c:v>Fever of unknown origin</c:v>
                </c:pt>
                <c:pt idx="6">
                  <c:v>Other infectious and parasitic diseases</c:v>
                </c:pt>
                <c:pt idx="7">
                  <c:v>Congenital anomalies</c:v>
                </c:pt>
                <c:pt idx="8">
                  <c:v>Meningitis/encephalitis</c:v>
                </c:pt>
                <c:pt idx="9">
                  <c:v>Ill defined or cause unknown</c:v>
                </c:pt>
                <c:pt idx="10">
                  <c:v>All Other Remaining Causes</c:v>
                </c:pt>
              </c:strCache>
            </c:strRef>
          </c:cat>
          <c:val>
            <c:numRef>
              <c:f>'3.3A'!$C$93:$C$103</c:f>
              <c:numCache>
                <c:formatCode>0.0</c:formatCode>
                <c:ptCount val="11"/>
                <c:pt idx="0">
                  <c:v>18.242720948209175</c:v>
                </c:pt>
                <c:pt idx="1">
                  <c:v>17.856222623035286</c:v>
                </c:pt>
                <c:pt idx="2">
                  <c:v>16.902860087606285</c:v>
                </c:pt>
                <c:pt idx="3">
                  <c:v>10.564287554753944</c:v>
                </c:pt>
                <c:pt idx="4">
                  <c:v>6.9827364081422321</c:v>
                </c:pt>
                <c:pt idx="5">
                  <c:v>6.338572532852357</c:v>
                </c:pt>
                <c:pt idx="6">
                  <c:v>4.0195825818088116</c:v>
                </c:pt>
                <c:pt idx="7">
                  <c:v>3.5300180365885039</c:v>
                </c:pt>
                <c:pt idx="8">
                  <c:v>3.5042514815769152</c:v>
                </c:pt>
                <c:pt idx="9">
                  <c:v>3.1950528214377738</c:v>
                </c:pt>
                <c:pt idx="10">
                  <c:v>8.8636949239886889</c:v>
                </c:pt>
              </c:numCache>
            </c:numRef>
          </c:val>
        </c:ser>
        <c:dLbls>
          <c:showCatName val="1"/>
          <c:showPercent val="1"/>
          <c:separator>
</c:separator>
        </c:dLbls>
      </c:pie3DChart>
      <c:spPr>
        <a:noFill/>
        <a:ln w="25400">
          <a:noFill/>
        </a:ln>
      </c:spPr>
    </c:plotArea>
    <c:plotVisOnly val="1"/>
    <c:dispBlanksAs val="zero"/>
  </c:chart>
  <c:spPr>
    <a:solidFill>
      <a:schemeClr val="accent6">
        <a:lumMod val="20000"/>
        <a:lumOff val="80000"/>
      </a:schemeClr>
    </a:solidFill>
    <a:ln w="3175">
      <a:solidFill>
        <a:schemeClr val="tx1"/>
      </a:solidFill>
    </a:ln>
  </c:spPr>
  <c:txPr>
    <a:bodyPr/>
    <a:lstStyle/>
    <a:p>
      <a:pPr>
        <a:defRPr sz="1000" b="0" i="0" u="none" strike="noStrike" baseline="0">
          <a:solidFill>
            <a:srgbClr val="000000"/>
          </a:solidFill>
          <a:latin typeface="Arial"/>
          <a:ea typeface="Arial"/>
          <a:cs typeface="Arial"/>
        </a:defRPr>
      </a:pPr>
      <a:endParaRPr lang="en-US"/>
    </a:p>
  </c:txPr>
  <c:externalData r:id="rId2"/>
</c:chartSpace>
</file>

<file path=ppt/charts/chart8.xml><?xml version="1.0" encoding="utf-8"?>
<c:chartSpace xmlns:c="http://schemas.openxmlformats.org/drawingml/2006/chart" xmlns:a="http://schemas.openxmlformats.org/drawingml/2006/main" xmlns:r="http://schemas.openxmlformats.org/officeDocument/2006/relationships">
  <c:date1904 val="1"/>
  <c:lang val="en-US"/>
  <c:clrMapOvr bg1="lt1" tx1="dk1" bg2="lt2" tx2="dk2" accent1="accent1" accent2="accent2" accent3="accent3" accent4="accent4" accent5="accent5" accent6="accent6" hlink="hlink" folHlink="folHlink"/>
  <c:chart>
    <c:title>
      <c:tx>
        <c:rich>
          <a:bodyPr/>
          <a:lstStyle/>
          <a:p>
            <a:pPr>
              <a:defRPr lang="en-IN" sz="1200" b="1" i="0" u="none" strike="noStrike" baseline="0">
                <a:solidFill>
                  <a:srgbClr val="000000"/>
                </a:solidFill>
                <a:latin typeface="Arial"/>
                <a:ea typeface="Arial"/>
                <a:cs typeface="Arial"/>
              </a:defRPr>
            </a:pPr>
            <a:r>
              <a:rPr lang="en-US" sz="1600"/>
              <a:t>Top Ten Causes of Death</a:t>
            </a:r>
            <a:r>
              <a:rPr lang="en-US" sz="1600" baseline="0"/>
              <a:t> Age 5 - 14 Years: </a:t>
            </a:r>
            <a:r>
              <a:rPr lang="en-US" sz="1600"/>
              <a:t>2010-2013</a:t>
            </a:r>
          </a:p>
        </c:rich>
      </c:tx>
      <c:layout>
        <c:manualLayout>
          <c:xMode val="edge"/>
          <c:yMode val="edge"/>
          <c:x val="0.15326075779036502"/>
          <c:y val="2.2571370459652209E-2"/>
        </c:manualLayout>
      </c:layout>
      <c:spPr>
        <a:noFill/>
        <a:ln w="25400">
          <a:noFill/>
        </a:ln>
      </c:spPr>
    </c:title>
    <c:view3D>
      <c:rotX val="35"/>
      <c:hPercent val="50"/>
      <c:perspective val="0"/>
    </c:view3D>
    <c:plotArea>
      <c:layout>
        <c:manualLayout>
          <c:layoutTarget val="inner"/>
          <c:xMode val="edge"/>
          <c:yMode val="edge"/>
          <c:x val="0.23282496354622362"/>
          <c:y val="0.27056652746273335"/>
          <c:w val="0.62958843159065625"/>
          <c:h val="0.58469055374592838"/>
        </c:manualLayout>
      </c:layout>
      <c:pie3DChart>
        <c:varyColors val="1"/>
        <c:ser>
          <c:idx val="0"/>
          <c:order val="0"/>
          <c:explosion val="3"/>
          <c:dLbls>
            <c:dLbl>
              <c:idx val="0"/>
              <c:layout>
                <c:manualLayout>
                  <c:x val="-5.1191601049868862E-2"/>
                  <c:y val="-6.474861869968071E-2"/>
                </c:manualLayout>
              </c:layout>
              <c:showCatName val="1"/>
              <c:showPercent val="1"/>
              <c:extLst>
                <c:ext xmlns:c15="http://schemas.microsoft.com/office/drawing/2012/chart" uri="{CE6537A1-D6FC-4f65-9D91-7224C49458BB}">
                  <c15:layout/>
                </c:ext>
              </c:extLst>
            </c:dLbl>
            <c:dLbl>
              <c:idx val="1"/>
              <c:layout>
                <c:manualLayout>
                  <c:x val="-8.8518943208871386E-4"/>
                  <c:y val="0.15936123122693083"/>
                </c:manualLayout>
              </c:layout>
              <c:showCatName val="1"/>
              <c:showPercent val="1"/>
              <c:extLst>
                <c:ext xmlns:c15="http://schemas.microsoft.com/office/drawing/2012/chart" uri="{CE6537A1-D6FC-4f65-9D91-7224C49458BB}">
                  <c15:layout/>
                </c:ext>
              </c:extLst>
            </c:dLbl>
            <c:dLbl>
              <c:idx val="2"/>
              <c:layout>
                <c:manualLayout>
                  <c:x val="-1.083999636898361E-2"/>
                  <c:y val="0.1043120141627681"/>
                </c:manualLayout>
              </c:layout>
              <c:showCatName val="1"/>
              <c:showPercent val="1"/>
              <c:extLst>
                <c:ext xmlns:c15="http://schemas.microsoft.com/office/drawing/2012/chart" uri="{CE6537A1-D6FC-4f65-9D91-7224C49458BB}">
                  <c15:layout/>
                </c:ext>
              </c:extLst>
            </c:dLbl>
            <c:dLbl>
              <c:idx val="3"/>
              <c:layout>
                <c:manualLayout>
                  <c:x val="-4.9689122193059205E-3"/>
                  <c:y val="3.8970523508488224E-2"/>
                </c:manualLayout>
              </c:layout>
              <c:showCatName val="1"/>
              <c:showPercent val="1"/>
              <c:extLst>
                <c:ext xmlns:c15="http://schemas.microsoft.com/office/drawing/2012/chart" uri="{CE6537A1-D6FC-4f65-9D91-7224C49458BB}">
                  <c15:layout/>
                </c:ext>
              </c:extLst>
            </c:dLbl>
            <c:dLbl>
              <c:idx val="4"/>
              <c:layout>
                <c:manualLayout>
                  <c:x val="5.6085509402489367E-2"/>
                  <c:y val="6.1019050175048953E-2"/>
                </c:manualLayout>
              </c:layout>
              <c:showCatName val="1"/>
              <c:showPercent val="1"/>
              <c:extLst>
                <c:ext xmlns:c15="http://schemas.microsoft.com/office/drawing/2012/chart" uri="{CE6537A1-D6FC-4f65-9D91-7224C49458BB}">
                  <c15:layout/>
                </c:ext>
              </c:extLst>
            </c:dLbl>
            <c:dLbl>
              <c:idx val="5"/>
              <c:layout>
                <c:manualLayout>
                  <c:x val="-8.9569664270506096E-6"/>
                  <c:y val="9.1967731802804389E-2"/>
                </c:manualLayout>
              </c:layout>
              <c:showCatName val="1"/>
              <c:showPercent val="1"/>
              <c:extLst>
                <c:ext xmlns:c15="http://schemas.microsoft.com/office/drawing/2012/chart" uri="{CE6537A1-D6FC-4f65-9D91-7224C49458BB}">
                  <c15:layout/>
                </c:ext>
              </c:extLst>
            </c:dLbl>
            <c:dLbl>
              <c:idx val="6"/>
              <c:layout>
                <c:manualLayout>
                  <c:x val="-5.7284537158233749E-2"/>
                  <c:y val="6.6750109217473361E-2"/>
                </c:manualLayout>
              </c:layout>
              <c:showCatName val="1"/>
              <c:showPercent val="1"/>
              <c:extLst>
                <c:ext xmlns:c15="http://schemas.microsoft.com/office/drawing/2012/chart" uri="{CE6537A1-D6FC-4f65-9D91-7224C49458BB}">
                  <c15:layout/>
                </c:ext>
              </c:extLst>
            </c:dLbl>
            <c:dLbl>
              <c:idx val="7"/>
              <c:layout>
                <c:manualLayout>
                  <c:x val="-5.3551376901051516E-2"/>
                  <c:y val="2.5680006643310802E-2"/>
                </c:manualLayout>
              </c:layout>
              <c:showCatName val="1"/>
              <c:showPercent val="1"/>
              <c:extLst>
                <c:ext xmlns:c15="http://schemas.microsoft.com/office/drawing/2012/chart" uri="{CE6537A1-D6FC-4f65-9D91-7224C49458BB}">
                  <c15:layout/>
                </c:ext>
              </c:extLst>
            </c:dLbl>
            <c:dLbl>
              <c:idx val="8"/>
              <c:layout>
                <c:manualLayout>
                  <c:x val="-3.4160454943132017E-2"/>
                  <c:y val="2.5689895139748186E-2"/>
                </c:manualLayout>
              </c:layout>
              <c:showCatName val="1"/>
              <c:showPercent val="1"/>
              <c:extLst>
                <c:ext xmlns:c15="http://schemas.microsoft.com/office/drawing/2012/chart" uri="{CE6537A1-D6FC-4f65-9D91-7224C49458BB}">
                  <c15:layout/>
                </c:ext>
              </c:extLst>
            </c:dLbl>
            <c:dLbl>
              <c:idx val="9"/>
              <c:layout>
                <c:manualLayout>
                  <c:x val="3.0129483814523212E-3"/>
                  <c:y val="-5.7135101029383892E-2"/>
                </c:manualLayout>
              </c:layout>
              <c:showCatName val="1"/>
              <c:showPercent val="1"/>
              <c:extLst>
                <c:ext xmlns:c15="http://schemas.microsoft.com/office/drawing/2012/chart" uri="{CE6537A1-D6FC-4f65-9D91-7224C49458BB}">
                  <c15:layout/>
                </c:ext>
              </c:extLst>
            </c:dLbl>
            <c:dLbl>
              <c:idx val="10"/>
              <c:layout>
                <c:manualLayout>
                  <c:x val="-4.6663167104111988E-3"/>
                  <c:y val="-4.1271789831289075E-2"/>
                </c:manualLayout>
              </c:layout>
              <c:showCatName val="1"/>
              <c:showPercent val="1"/>
              <c:extLst>
                <c:ext xmlns:c15="http://schemas.microsoft.com/office/drawing/2012/chart" uri="{CE6537A1-D6FC-4f65-9D91-7224C49458BB}">
                  <c15:layout/>
                </c:ext>
              </c:extLst>
            </c:dLbl>
            <c:numFmt formatCode="0.0%" sourceLinked="0"/>
            <c:spPr>
              <a:noFill/>
              <a:ln>
                <a:noFill/>
              </a:ln>
              <a:effectLst/>
            </c:spPr>
            <c:txPr>
              <a:bodyPr/>
              <a:lstStyle/>
              <a:p>
                <a:pPr>
                  <a:defRPr lang="en-IN" sz="900"/>
                </a:pPr>
                <a:endParaRPr lang="en-US"/>
              </a:p>
            </c:txPr>
            <c:showCatName val="1"/>
            <c:showPercent val="1"/>
            <c:showLeaderLines val="1"/>
            <c:extLst>
              <c:ext xmlns:c15="http://schemas.microsoft.com/office/drawing/2012/chart" uri="{CE6537A1-D6FC-4f65-9D91-7224C49458BB}"/>
            </c:extLst>
          </c:dLbls>
          <c:cat>
            <c:strRef>
              <c:f>'3.5A'!$B$93:$B$103</c:f>
              <c:strCache>
                <c:ptCount val="11"/>
                <c:pt idx="0">
                  <c:v>Unintentional injuries: Other Than Motor Vehicle Accidents</c:v>
                </c:pt>
                <c:pt idx="1">
                  <c:v>Diarrhoeal diseases</c:v>
                </c:pt>
                <c:pt idx="2">
                  <c:v>Other infectious and parasitic diseases</c:v>
                </c:pt>
                <c:pt idx="3">
                  <c:v>Malaria</c:v>
                </c:pt>
                <c:pt idx="4">
                  <c:v>Respiratory infections</c:v>
                </c:pt>
                <c:pt idx="5">
                  <c:v>Digestive diseases</c:v>
                </c:pt>
                <c:pt idx="6">
                  <c:v>Unintentional injuries: Motor Vehicle Accidents</c:v>
                </c:pt>
                <c:pt idx="7">
                  <c:v>Fever of unknown origin</c:v>
                </c:pt>
                <c:pt idx="8">
                  <c:v>Neuro-psychiatric conditions</c:v>
                </c:pt>
                <c:pt idx="9">
                  <c:v>Other Non-Communicable Diseases</c:v>
                </c:pt>
                <c:pt idx="10">
                  <c:v>All Other Remaining Causes</c:v>
                </c:pt>
              </c:strCache>
            </c:strRef>
          </c:cat>
          <c:val>
            <c:numRef>
              <c:f>'3.5A'!$C$93:$C$103</c:f>
              <c:numCache>
                <c:formatCode>0.0</c:formatCode>
                <c:ptCount val="11"/>
                <c:pt idx="0">
                  <c:v>20.520402128917802</c:v>
                </c:pt>
                <c:pt idx="1">
                  <c:v>11.62034299231224</c:v>
                </c:pt>
                <c:pt idx="2">
                  <c:v>10.644589000591367</c:v>
                </c:pt>
                <c:pt idx="3">
                  <c:v>7.7173270254287401</c:v>
                </c:pt>
                <c:pt idx="4">
                  <c:v>6.4754583086930824</c:v>
                </c:pt>
                <c:pt idx="5">
                  <c:v>6.3867534003548325</c:v>
                </c:pt>
                <c:pt idx="6">
                  <c:v>6.1206386753400359</c:v>
                </c:pt>
                <c:pt idx="7">
                  <c:v>5.0857480780603197</c:v>
                </c:pt>
                <c:pt idx="8">
                  <c:v>3.7256061502069802</c:v>
                </c:pt>
                <c:pt idx="9">
                  <c:v>3.6960378474275632</c:v>
                </c:pt>
                <c:pt idx="10">
                  <c:v>18.007096392667059</c:v>
                </c:pt>
              </c:numCache>
            </c:numRef>
          </c:val>
        </c:ser>
        <c:dLbls>
          <c:showCatName val="1"/>
          <c:showPercent val="1"/>
          <c:separator>
</c:separator>
        </c:dLbls>
      </c:pie3DChart>
      <c:spPr>
        <a:noFill/>
        <a:ln w="25400">
          <a:noFill/>
        </a:ln>
      </c:spPr>
    </c:plotArea>
    <c:plotVisOnly val="1"/>
    <c:dispBlanksAs val="zero"/>
  </c:chart>
  <c:spPr>
    <a:solidFill>
      <a:schemeClr val="accent6">
        <a:lumMod val="20000"/>
        <a:lumOff val="80000"/>
      </a:schemeClr>
    </a:solidFill>
    <a:ln w="3175">
      <a:solidFill>
        <a:schemeClr val="tx1"/>
      </a:solidFill>
    </a:ln>
  </c:spPr>
  <c:txPr>
    <a:bodyPr/>
    <a:lstStyle/>
    <a:p>
      <a:pPr>
        <a:defRPr sz="1000" b="0" i="0" u="none" strike="noStrike" baseline="0">
          <a:solidFill>
            <a:srgbClr val="000000"/>
          </a:solidFill>
          <a:latin typeface="Arial"/>
          <a:ea typeface="Arial"/>
          <a:cs typeface="Arial"/>
        </a:defRPr>
      </a:pPr>
      <a:endParaRPr lang="en-US"/>
    </a:p>
  </c:txPr>
  <c:externalData r:id="rId2"/>
</c:chartSpace>
</file>

<file path=ppt/charts/chart9.xml><?xml version="1.0" encoding="utf-8"?>
<c:chartSpace xmlns:c="http://schemas.openxmlformats.org/drawingml/2006/chart" xmlns:a="http://schemas.openxmlformats.org/drawingml/2006/main" xmlns:r="http://schemas.openxmlformats.org/officeDocument/2006/relationships">
  <c:date1904 val="1"/>
  <c:lang val="en-US"/>
  <c:clrMapOvr bg1="lt1" tx1="dk1" bg2="lt2" tx2="dk2" accent1="accent1" accent2="accent2" accent3="accent3" accent4="accent4" accent5="accent5" accent6="accent6" hlink="hlink" folHlink="folHlink"/>
  <c:chart>
    <c:title>
      <c:tx>
        <c:rich>
          <a:bodyPr/>
          <a:lstStyle/>
          <a:p>
            <a:pPr>
              <a:defRPr lang="en-IN" sz="1200" b="1" i="0" u="none" strike="noStrike" baseline="0">
                <a:solidFill>
                  <a:srgbClr val="000000"/>
                </a:solidFill>
                <a:latin typeface="Arial"/>
                <a:ea typeface="Arial"/>
                <a:cs typeface="Arial"/>
              </a:defRPr>
            </a:pPr>
            <a:r>
              <a:rPr lang="en-US" sz="1600"/>
              <a:t>Top Ten Causes of Death</a:t>
            </a:r>
            <a:r>
              <a:rPr lang="en-US" sz="1600" baseline="0"/>
              <a:t> Age 15 - 29 Years: </a:t>
            </a:r>
            <a:r>
              <a:rPr lang="en-US" sz="1600"/>
              <a:t>2010-2013</a:t>
            </a:r>
          </a:p>
        </c:rich>
      </c:tx>
      <c:layout>
        <c:manualLayout>
          <c:xMode val="edge"/>
          <c:yMode val="edge"/>
          <c:x val="0.18388661417322841"/>
          <c:y val="3.4798866989689342E-2"/>
        </c:manualLayout>
      </c:layout>
      <c:spPr>
        <a:noFill/>
        <a:ln w="25400">
          <a:noFill/>
        </a:ln>
      </c:spPr>
    </c:title>
    <c:view3D>
      <c:rotX val="35"/>
      <c:hPercent val="50"/>
      <c:perspective val="0"/>
    </c:view3D>
    <c:plotArea>
      <c:layout>
        <c:manualLayout>
          <c:layoutTarget val="inner"/>
          <c:xMode val="edge"/>
          <c:yMode val="edge"/>
          <c:x val="0.2091212598425197"/>
          <c:y val="0.27056652746273335"/>
          <c:w val="0.62958843159065625"/>
          <c:h val="0.58469055374592838"/>
        </c:manualLayout>
      </c:layout>
      <c:pie3DChart>
        <c:varyColors val="1"/>
        <c:ser>
          <c:idx val="0"/>
          <c:order val="0"/>
          <c:explosion val="3"/>
          <c:dLbls>
            <c:dLbl>
              <c:idx val="0"/>
              <c:layout>
                <c:manualLayout>
                  <c:x val="-1.3220705745115247E-2"/>
                  <c:y val="-5.3636270194851794E-2"/>
                </c:manualLayout>
              </c:layout>
              <c:showCatName val="1"/>
              <c:showPercent val="1"/>
              <c:extLst>
                <c:ext xmlns:c15="http://schemas.microsoft.com/office/drawing/2012/chart" uri="{CE6537A1-D6FC-4f65-9D91-7224C49458BB}">
                  <c15:layout/>
                </c:ext>
              </c:extLst>
            </c:dLbl>
            <c:dLbl>
              <c:idx val="1"/>
              <c:layout>
                <c:manualLayout>
                  <c:x val="-8.2581965262100074E-4"/>
                  <c:y val="0.12783605740093601"/>
                </c:manualLayout>
              </c:layout>
              <c:showCatName val="1"/>
              <c:showPercent val="1"/>
              <c:extLst>
                <c:ext xmlns:c15="http://schemas.microsoft.com/office/drawing/2012/chart" uri="{CE6537A1-D6FC-4f65-9D91-7224C49458BB}">
                  <c15:layout>
                    <c:manualLayout>
                      <c:w val="0.16937188023927216"/>
                      <c:h val="0.1370816972912185"/>
                    </c:manualLayout>
                  </c15:layout>
                </c:ext>
              </c:extLst>
            </c:dLbl>
            <c:dLbl>
              <c:idx val="2"/>
              <c:layout>
                <c:manualLayout>
                  <c:x val="2.7703605095309902E-2"/>
                  <c:y val="8.8861704769362226E-2"/>
                </c:manualLayout>
              </c:layout>
              <c:showCatName val="1"/>
              <c:showPercent val="1"/>
              <c:extLst>
                <c:ext xmlns:c15="http://schemas.microsoft.com/office/drawing/2012/chart" uri="{CE6537A1-D6FC-4f65-9D91-7224C49458BB}">
                  <c15:layout/>
                </c:ext>
              </c:extLst>
            </c:dLbl>
            <c:dLbl>
              <c:idx val="3"/>
              <c:layout>
                <c:manualLayout>
                  <c:x val="-1.3211037125964113E-2"/>
                  <c:y val="5.0421573207314774E-2"/>
                </c:manualLayout>
              </c:layout>
              <c:showCatName val="1"/>
              <c:showPercent val="1"/>
              <c:extLst>
                <c:ext xmlns:c15="http://schemas.microsoft.com/office/drawing/2012/chart" uri="{CE6537A1-D6FC-4f65-9D91-7224C49458BB}">
                  <c15:layout/>
                </c:ext>
              </c:extLst>
            </c:dLbl>
            <c:dLbl>
              <c:idx val="4"/>
              <c:layout>
                <c:manualLayout>
                  <c:x val="5.7600349956255473E-2"/>
                  <c:y val="5.4770172801746835E-2"/>
                </c:manualLayout>
              </c:layout>
              <c:showCatName val="1"/>
              <c:showPercent val="1"/>
              <c:extLst>
                <c:ext xmlns:c15="http://schemas.microsoft.com/office/drawing/2012/chart" uri="{CE6537A1-D6FC-4f65-9D91-7224C49458BB}">
                  <c15:layout/>
                </c:ext>
              </c:extLst>
            </c:dLbl>
            <c:dLbl>
              <c:idx val="5"/>
              <c:layout>
                <c:manualLayout>
                  <c:x val="-1.1210090405366005E-2"/>
                  <c:y val="7.276452765526352E-2"/>
                </c:manualLayout>
              </c:layout>
              <c:showCatName val="1"/>
              <c:showPercent val="1"/>
              <c:extLst>
                <c:ext xmlns:c15="http://schemas.microsoft.com/office/drawing/2012/chart" uri="{CE6537A1-D6FC-4f65-9D91-7224C49458BB}">
                  <c15:layout/>
                </c:ext>
              </c:extLst>
            </c:dLbl>
            <c:dLbl>
              <c:idx val="6"/>
              <c:layout>
                <c:manualLayout>
                  <c:x val="-5.9180344123651224E-2"/>
                  <c:y val="5.6390033668739493E-2"/>
                </c:manualLayout>
              </c:layout>
              <c:showCatName val="1"/>
              <c:showPercent val="1"/>
              <c:extLst>
                <c:ext xmlns:c15="http://schemas.microsoft.com/office/drawing/2012/chart" uri="{CE6537A1-D6FC-4f65-9D91-7224C49458BB}">
                  <c15:layout/>
                </c:ext>
              </c:extLst>
            </c:dLbl>
            <c:dLbl>
              <c:idx val="7"/>
              <c:layout>
                <c:manualLayout>
                  <c:x val="-3.4361738116068824E-2"/>
                  <c:y val="1.0328843767679691E-2"/>
                </c:manualLayout>
              </c:layout>
              <c:showCatName val="1"/>
              <c:showPercent val="1"/>
              <c:extLst>
                <c:ext xmlns:c15="http://schemas.microsoft.com/office/drawing/2012/chart" uri="{CE6537A1-D6FC-4f65-9D91-7224C49458BB}">
                  <c15:layout/>
                </c:ext>
              </c:extLst>
            </c:dLbl>
            <c:dLbl>
              <c:idx val="8"/>
              <c:layout>
                <c:manualLayout>
                  <c:x val="-3.4981219014289938E-2"/>
                  <c:y val="-3.0836385301066804E-2"/>
                </c:manualLayout>
              </c:layout>
              <c:showCatName val="1"/>
              <c:showPercent val="1"/>
              <c:extLst>
                <c:ext xmlns:c15="http://schemas.microsoft.com/office/drawing/2012/chart" uri="{CE6537A1-D6FC-4f65-9D91-7224C49458BB}">
                  <c15:layout/>
                </c:ext>
              </c:extLst>
            </c:dLbl>
            <c:dLbl>
              <c:idx val="9"/>
              <c:layout>
                <c:manualLayout>
                  <c:x val="-7.3041703120443353E-3"/>
                  <c:y val="-5.6863808653248714E-2"/>
                </c:manualLayout>
              </c:layout>
              <c:showCatName val="1"/>
              <c:showPercent val="1"/>
              <c:extLst>
                <c:ext xmlns:c15="http://schemas.microsoft.com/office/drawing/2012/chart" uri="{CE6537A1-D6FC-4f65-9D91-7224C49458BB}">
                  <c15:layout/>
                </c:ext>
              </c:extLst>
            </c:dLbl>
            <c:dLbl>
              <c:idx val="10"/>
              <c:layout>
                <c:manualLayout>
                  <c:x val="8.287605715952169E-3"/>
                  <c:y val="-4.3262640019726739E-2"/>
                </c:manualLayout>
              </c:layout>
              <c:showCatName val="1"/>
              <c:showPercent val="1"/>
              <c:extLst>
                <c:ext xmlns:c15="http://schemas.microsoft.com/office/drawing/2012/chart" uri="{CE6537A1-D6FC-4f65-9D91-7224C49458BB}">
                  <c15:layout/>
                </c:ext>
              </c:extLst>
            </c:dLbl>
            <c:numFmt formatCode="0.0%" sourceLinked="0"/>
            <c:spPr>
              <a:noFill/>
              <a:ln>
                <a:noFill/>
              </a:ln>
              <a:effectLst/>
            </c:spPr>
            <c:txPr>
              <a:bodyPr/>
              <a:lstStyle/>
              <a:p>
                <a:pPr>
                  <a:defRPr lang="en-IN" sz="900"/>
                </a:pPr>
                <a:endParaRPr lang="en-US"/>
              </a:p>
            </c:txPr>
            <c:showCatName val="1"/>
            <c:showPercent val="1"/>
            <c:showLeaderLines val="1"/>
            <c:extLst>
              <c:ext xmlns:c15="http://schemas.microsoft.com/office/drawing/2012/chart" uri="{CE6537A1-D6FC-4f65-9D91-7224C49458BB}"/>
            </c:extLst>
          </c:dLbls>
          <c:cat>
            <c:strRef>
              <c:f>'3.6A'!$B$93:$B$103</c:f>
              <c:strCache>
                <c:ptCount val="11"/>
                <c:pt idx="0">
                  <c:v>Intentional injuries: Suicide</c:v>
                </c:pt>
                <c:pt idx="1">
                  <c:v>Unintentional injuries: Motor Vehicle Accidents</c:v>
                </c:pt>
                <c:pt idx="2">
                  <c:v>Unintentional injuries: Other Than Motor Vehicle Accidents</c:v>
                </c:pt>
                <c:pt idx="3">
                  <c:v>Cardiovascular diseases</c:v>
                </c:pt>
                <c:pt idx="4">
                  <c:v>Digestive diseases</c:v>
                </c:pt>
                <c:pt idx="5">
                  <c:v>Tuberculosis</c:v>
                </c:pt>
                <c:pt idx="6">
                  <c:v>Malignant and other Neoplasms</c:v>
                </c:pt>
                <c:pt idx="7">
                  <c:v>Maternal conditions</c:v>
                </c:pt>
                <c:pt idx="8">
                  <c:v>Diarrhoeal diseases</c:v>
                </c:pt>
                <c:pt idx="9">
                  <c:v>Other infectious and parasitic diseases</c:v>
                </c:pt>
                <c:pt idx="10">
                  <c:v>All Other Remaining Causes</c:v>
                </c:pt>
              </c:strCache>
            </c:strRef>
          </c:cat>
          <c:val>
            <c:numRef>
              <c:f>'3.6A'!$C$93:$C$103</c:f>
              <c:numCache>
                <c:formatCode>0.0</c:formatCode>
                <c:ptCount val="11"/>
                <c:pt idx="0">
                  <c:v>17.973502208149259</c:v>
                </c:pt>
                <c:pt idx="1">
                  <c:v>13.690525789517526</c:v>
                </c:pt>
                <c:pt idx="2">
                  <c:v>10.865761186567786</c:v>
                </c:pt>
                <c:pt idx="3">
                  <c:v>7.5077076910257476</c:v>
                </c:pt>
                <c:pt idx="4">
                  <c:v>7.1744021331555707</c:v>
                </c:pt>
                <c:pt idx="5">
                  <c:v>5.0829097575202065</c:v>
                </c:pt>
                <c:pt idx="6">
                  <c:v>4.7079410049162576</c:v>
                </c:pt>
                <c:pt idx="7">
                  <c:v>3.9746687776018663</c:v>
                </c:pt>
                <c:pt idx="8">
                  <c:v>3.8413465544537937</c:v>
                </c:pt>
                <c:pt idx="9">
                  <c:v>3.6163653028914258</c:v>
                </c:pt>
                <c:pt idx="10">
                  <c:v>21.564869594200491</c:v>
                </c:pt>
              </c:numCache>
            </c:numRef>
          </c:val>
        </c:ser>
        <c:dLbls>
          <c:showCatName val="1"/>
          <c:showPercent val="1"/>
          <c:separator>
</c:separator>
        </c:dLbls>
      </c:pie3DChart>
      <c:spPr>
        <a:noFill/>
        <a:ln w="25400">
          <a:noFill/>
        </a:ln>
      </c:spPr>
    </c:plotArea>
    <c:plotVisOnly val="1"/>
    <c:dispBlanksAs val="zero"/>
  </c:chart>
  <c:spPr>
    <a:solidFill>
      <a:schemeClr val="accent6">
        <a:lumMod val="20000"/>
        <a:lumOff val="80000"/>
      </a:schemeClr>
    </a:solidFill>
    <a:ln w="3175">
      <a:solidFill>
        <a:schemeClr val="tx1"/>
      </a:solidFill>
    </a:ln>
  </c:spPr>
  <c:txPr>
    <a:bodyPr/>
    <a:lstStyle/>
    <a:p>
      <a:pPr>
        <a:defRPr sz="1000" b="0" i="0" u="none" strike="noStrike" baseline="0">
          <a:solidFill>
            <a:srgbClr val="000000"/>
          </a:solidFill>
          <a:latin typeface="Arial"/>
          <a:ea typeface="Arial"/>
          <a:cs typeface="Arial"/>
        </a:defRPr>
      </a:pPr>
      <a:endParaRPr lang="en-US"/>
    </a:p>
  </c:txPr>
  <c:externalData r:id="rId2"/>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D69F9B-A0B8-4B25-8509-0FF77D12B927}" type="doc">
      <dgm:prSet loTypeId="urn:microsoft.com/office/officeart/2008/layout/NameandTitleOrganizationalChart" loCatId="hierarchy" qsTypeId="urn:microsoft.com/office/officeart/2005/8/quickstyle/simple1" qsCatId="simple" csTypeId="urn:microsoft.com/office/officeart/2005/8/colors/accent1_2" csCatId="accent1" phldr="1"/>
      <dgm:spPr/>
      <dgm:t>
        <a:bodyPr/>
        <a:lstStyle/>
        <a:p>
          <a:endParaRPr lang="en-IN"/>
        </a:p>
      </dgm:t>
    </dgm:pt>
    <dgm:pt modelId="{E4A68979-8112-4843-8B81-9D0E7559A32F}">
      <dgm:prSet phldrT="[Text]"/>
      <dgm:spPr>
        <a:solidFill>
          <a:srgbClr val="7030A0"/>
        </a:solidFill>
        <a:effectLst>
          <a:glow rad="101600">
            <a:schemeClr val="accent1">
              <a:satMod val="175000"/>
              <a:alpha val="40000"/>
            </a:schemeClr>
          </a:glow>
        </a:effectLst>
      </dgm:spPr>
      <dgm:t>
        <a:bodyPr/>
        <a:lstStyle/>
        <a:p>
          <a:r>
            <a:rPr lang="en-US" dirty="0" smtClean="0">
              <a:latin typeface="Arial" panose="020B0604020202020204" pitchFamily="34" charset="0"/>
              <a:cs typeface="Arial" panose="020B0604020202020204" pitchFamily="34" charset="0"/>
            </a:rPr>
            <a:t>Total Deaths 182827</a:t>
          </a:r>
          <a:endParaRPr lang="en-IN" dirty="0">
            <a:latin typeface="Arial" panose="020B0604020202020204" pitchFamily="34" charset="0"/>
            <a:cs typeface="Arial" panose="020B0604020202020204" pitchFamily="34" charset="0"/>
          </a:endParaRPr>
        </a:p>
      </dgm:t>
    </dgm:pt>
    <dgm:pt modelId="{D766386E-EDFD-4F6F-A119-025FCF043ED8}" type="parTrans" cxnId="{F1E02576-3E69-4C78-923C-C9DF175284B5}">
      <dgm:prSet/>
      <dgm:spPr/>
      <dgm:t>
        <a:bodyPr/>
        <a:lstStyle/>
        <a:p>
          <a:endParaRPr lang="en-IN"/>
        </a:p>
      </dgm:t>
    </dgm:pt>
    <dgm:pt modelId="{C23AAFC7-E573-45A7-86AB-8C73D4C85DCF}" type="sibTrans" cxnId="{F1E02576-3E69-4C78-923C-C9DF175284B5}">
      <dgm:prSet/>
      <dgm:spPr>
        <a:noFill/>
        <a:ln>
          <a:noFill/>
        </a:ln>
      </dgm:spPr>
      <dgm:t>
        <a:bodyPr/>
        <a:lstStyle/>
        <a:p>
          <a:endParaRPr lang="en-IN"/>
        </a:p>
      </dgm:t>
    </dgm:pt>
    <dgm:pt modelId="{105E56B6-8CDF-43B5-971E-2AFEC53C9C18}">
      <dgm:prSet/>
      <dgm:spPr/>
      <dgm:t>
        <a:bodyPr/>
        <a:lstStyle/>
        <a:p>
          <a:r>
            <a:rPr lang="en-IN" b="0" i="0" u="none" dirty="0" smtClean="0">
              <a:latin typeface="Arial" panose="020B0604020202020204" pitchFamily="34" charset="0"/>
              <a:cs typeface="Arial" panose="020B0604020202020204" pitchFamily="34" charset="0"/>
            </a:rPr>
            <a:t>1  to 14 Years</a:t>
          </a:r>
        </a:p>
        <a:p>
          <a:r>
            <a:rPr lang="en-IN" b="0" i="0" u="none" dirty="0" smtClean="0">
              <a:latin typeface="Arial" panose="020B0604020202020204" pitchFamily="34" charset="0"/>
              <a:cs typeface="Arial" panose="020B0604020202020204" pitchFamily="34" charset="0"/>
            </a:rPr>
            <a:t>7263</a:t>
          </a:r>
          <a:endParaRPr lang="en-IN" dirty="0">
            <a:latin typeface="Arial" panose="020B0604020202020204" pitchFamily="34" charset="0"/>
            <a:cs typeface="Arial" panose="020B0604020202020204" pitchFamily="34" charset="0"/>
          </a:endParaRPr>
        </a:p>
      </dgm:t>
    </dgm:pt>
    <dgm:pt modelId="{51680768-D36F-4280-BC44-1AD2FF9B8A23}" type="parTrans" cxnId="{F2567528-9436-4205-8DFF-8C07F39A01FE}">
      <dgm:prSet/>
      <dgm:spPr>
        <a:ln w="25400">
          <a:solidFill>
            <a:schemeClr val="accent1"/>
          </a:solidFill>
        </a:ln>
      </dgm:spPr>
      <dgm:t>
        <a:bodyPr/>
        <a:lstStyle/>
        <a:p>
          <a:endParaRPr lang="en-IN"/>
        </a:p>
      </dgm:t>
    </dgm:pt>
    <dgm:pt modelId="{F0994182-A0FA-47DD-A75B-53DB6FCA5B81}" type="sibTrans" cxnId="{F2567528-9436-4205-8DFF-8C07F39A01FE}">
      <dgm:prSet/>
      <dgm:spPr/>
      <dgm:t>
        <a:bodyPr/>
        <a:lstStyle/>
        <a:p>
          <a:pPr algn="ctr"/>
          <a:r>
            <a:rPr lang="en-US" dirty="0" smtClean="0">
              <a:latin typeface="Aharoni" panose="02010803020104030203" pitchFamily="2" charset="-79"/>
              <a:cs typeface="Aharoni" panose="02010803020104030203" pitchFamily="2" charset="-79"/>
            </a:rPr>
            <a:t>(4.0%)</a:t>
          </a:r>
          <a:endParaRPr lang="en-IN" dirty="0">
            <a:latin typeface="Aharoni" panose="02010803020104030203" pitchFamily="2" charset="-79"/>
            <a:cs typeface="Aharoni" panose="02010803020104030203" pitchFamily="2" charset="-79"/>
          </a:endParaRPr>
        </a:p>
      </dgm:t>
    </dgm:pt>
    <dgm:pt modelId="{F542BBC4-744B-48B6-B8D3-CC7BA00578DD}">
      <dgm:prSet/>
      <dgm:spPr/>
      <dgm:t>
        <a:bodyPr/>
        <a:lstStyle/>
        <a:p>
          <a:r>
            <a:rPr lang="en-IN" b="0" i="0" u="none" dirty="0" smtClean="0">
              <a:latin typeface="Arial" panose="020B0604020202020204" pitchFamily="34" charset="0"/>
              <a:cs typeface="Arial" panose="020B0604020202020204" pitchFamily="34" charset="0"/>
            </a:rPr>
            <a:t>15 Years &amp; Above</a:t>
          </a:r>
        </a:p>
        <a:p>
          <a:r>
            <a:rPr lang="en-IN" b="0" i="0" u="none" dirty="0" smtClean="0">
              <a:latin typeface="Arial" panose="020B0604020202020204" pitchFamily="34" charset="0"/>
              <a:cs typeface="Arial" panose="020B0604020202020204" pitchFamily="34" charset="0"/>
            </a:rPr>
            <a:t>156679</a:t>
          </a:r>
          <a:endParaRPr lang="en-IN" dirty="0">
            <a:latin typeface="Arial" panose="020B0604020202020204" pitchFamily="34" charset="0"/>
            <a:cs typeface="Arial" panose="020B0604020202020204" pitchFamily="34" charset="0"/>
          </a:endParaRPr>
        </a:p>
      </dgm:t>
    </dgm:pt>
    <dgm:pt modelId="{3E48CE5E-A421-4C75-800B-F45647029AC9}" type="parTrans" cxnId="{3021DC10-D67D-41AD-940E-D86E4F6191A6}">
      <dgm:prSet/>
      <dgm:spPr>
        <a:ln w="25400">
          <a:solidFill>
            <a:schemeClr val="accent1"/>
          </a:solidFill>
        </a:ln>
      </dgm:spPr>
      <dgm:t>
        <a:bodyPr/>
        <a:lstStyle/>
        <a:p>
          <a:endParaRPr lang="en-IN"/>
        </a:p>
      </dgm:t>
    </dgm:pt>
    <dgm:pt modelId="{CC25792F-22BC-4844-9C00-65DEED57A6E8}" type="sibTrans" cxnId="{3021DC10-D67D-41AD-940E-D86E4F6191A6}">
      <dgm:prSet/>
      <dgm:spPr/>
      <dgm:t>
        <a:bodyPr/>
        <a:lstStyle/>
        <a:p>
          <a:pPr algn="ctr"/>
          <a:r>
            <a:rPr lang="en-US" dirty="0" smtClean="0">
              <a:latin typeface="Aharoni" panose="02010803020104030203" pitchFamily="2" charset="-79"/>
              <a:cs typeface="Aharoni" panose="02010803020104030203" pitchFamily="2" charset="-79"/>
            </a:rPr>
            <a:t>(85.7%)</a:t>
          </a:r>
          <a:endParaRPr lang="en-IN" dirty="0">
            <a:latin typeface="Aharoni" panose="02010803020104030203" pitchFamily="2" charset="-79"/>
            <a:cs typeface="Aharoni" panose="02010803020104030203" pitchFamily="2" charset="-79"/>
          </a:endParaRPr>
        </a:p>
      </dgm:t>
    </dgm:pt>
    <dgm:pt modelId="{6E8A40B9-B2F6-4E0F-AF1C-2F9F5CFC5691}">
      <dgm:prSet phldrT="[Text]"/>
      <dgm:spPr>
        <a:solidFill>
          <a:schemeClr val="accent6">
            <a:lumMod val="75000"/>
          </a:schemeClr>
        </a:solidFill>
      </dgm:spPr>
      <dgm:t>
        <a:bodyPr/>
        <a:lstStyle/>
        <a:p>
          <a:r>
            <a:rPr lang="en-IN" b="0" i="0" u="none" dirty="0" smtClean="0">
              <a:latin typeface="Arial" panose="020B0604020202020204" pitchFamily="34" charset="0"/>
              <a:cs typeface="Arial" panose="020B0604020202020204" pitchFamily="34" charset="0"/>
            </a:rPr>
            <a:t>15 to 69 Years</a:t>
          </a:r>
        </a:p>
        <a:p>
          <a:r>
            <a:rPr lang="en-IN" b="0" i="0" u="none" dirty="0" smtClean="0">
              <a:latin typeface="Arial" panose="020B0604020202020204" pitchFamily="34" charset="0"/>
              <a:cs typeface="Arial" panose="020B0604020202020204" pitchFamily="34" charset="0"/>
            </a:rPr>
            <a:t>91391</a:t>
          </a:r>
          <a:endParaRPr lang="en-IN" dirty="0">
            <a:latin typeface="Arial" panose="020B0604020202020204" pitchFamily="34" charset="0"/>
            <a:cs typeface="Arial" panose="020B0604020202020204" pitchFamily="34" charset="0"/>
          </a:endParaRPr>
        </a:p>
      </dgm:t>
    </dgm:pt>
    <dgm:pt modelId="{B8E05ECF-F85E-4C68-9E10-F57E8BE66538}" type="parTrans" cxnId="{52F76C7D-4A4F-4196-9D33-477B66D6221D}">
      <dgm:prSet/>
      <dgm:spPr>
        <a:ln w="25400">
          <a:solidFill>
            <a:schemeClr val="accent1"/>
          </a:solidFill>
        </a:ln>
      </dgm:spPr>
      <dgm:t>
        <a:bodyPr/>
        <a:lstStyle/>
        <a:p>
          <a:endParaRPr lang="en-IN"/>
        </a:p>
      </dgm:t>
    </dgm:pt>
    <dgm:pt modelId="{6C6ABB96-4A6A-4D08-BB91-71FAD032A88E}" type="sibTrans" cxnId="{52F76C7D-4A4F-4196-9D33-477B66D6221D}">
      <dgm:prSet/>
      <dgm:spPr/>
      <dgm:t>
        <a:bodyPr/>
        <a:lstStyle/>
        <a:p>
          <a:pPr algn="ctr"/>
          <a:r>
            <a:rPr lang="en-US" dirty="0" smtClean="0">
              <a:latin typeface="Aharoni" panose="02010803020104030203" pitchFamily="2" charset="-79"/>
              <a:cs typeface="Aharoni" panose="02010803020104030203" pitchFamily="2" charset="-79"/>
            </a:rPr>
            <a:t>(58.3%)</a:t>
          </a:r>
          <a:endParaRPr lang="en-IN" dirty="0">
            <a:latin typeface="Aharoni" panose="02010803020104030203" pitchFamily="2" charset="-79"/>
            <a:cs typeface="Aharoni" panose="02010803020104030203" pitchFamily="2" charset="-79"/>
          </a:endParaRPr>
        </a:p>
      </dgm:t>
    </dgm:pt>
    <dgm:pt modelId="{5F5A9B87-B301-46E1-B08C-CB0859F86178}">
      <dgm:prSet/>
      <dgm:spPr>
        <a:solidFill>
          <a:schemeClr val="accent6">
            <a:lumMod val="75000"/>
          </a:schemeClr>
        </a:solidFill>
      </dgm:spPr>
      <dgm:t>
        <a:bodyPr/>
        <a:lstStyle/>
        <a:p>
          <a:r>
            <a:rPr lang="en-IN" b="0" i="0" u="none" dirty="0" smtClean="0">
              <a:latin typeface="Arial" panose="020B0604020202020204" pitchFamily="34" charset="0"/>
              <a:cs typeface="Arial" panose="020B0604020202020204" pitchFamily="34" charset="0"/>
            </a:rPr>
            <a:t>70 or More Years</a:t>
          </a:r>
        </a:p>
        <a:p>
          <a:r>
            <a:rPr lang="en-IN" b="0" i="0" u="none" dirty="0" smtClean="0">
              <a:latin typeface="Arial" panose="020B0604020202020204" pitchFamily="34" charset="0"/>
              <a:cs typeface="Arial" panose="020B0604020202020204" pitchFamily="34" charset="0"/>
            </a:rPr>
            <a:t>65288</a:t>
          </a:r>
          <a:endParaRPr lang="en-IN" dirty="0">
            <a:latin typeface="Arial" panose="020B0604020202020204" pitchFamily="34" charset="0"/>
            <a:cs typeface="Arial" panose="020B0604020202020204" pitchFamily="34" charset="0"/>
          </a:endParaRPr>
        </a:p>
      </dgm:t>
    </dgm:pt>
    <dgm:pt modelId="{86C83F0F-F590-48E8-AD06-FD125EC20CA7}" type="parTrans" cxnId="{D3726227-156F-4E1B-B34E-C434E087F08F}">
      <dgm:prSet/>
      <dgm:spPr>
        <a:ln w="25400">
          <a:solidFill>
            <a:schemeClr val="accent1"/>
          </a:solidFill>
        </a:ln>
      </dgm:spPr>
      <dgm:t>
        <a:bodyPr/>
        <a:lstStyle/>
        <a:p>
          <a:endParaRPr lang="en-IN"/>
        </a:p>
      </dgm:t>
    </dgm:pt>
    <dgm:pt modelId="{27243144-2FCB-4386-94DD-8286EFE431CD}" type="sibTrans" cxnId="{D3726227-156F-4E1B-B34E-C434E087F08F}">
      <dgm:prSet/>
      <dgm:spPr/>
      <dgm:t>
        <a:bodyPr/>
        <a:lstStyle/>
        <a:p>
          <a:pPr algn="ctr"/>
          <a:r>
            <a:rPr lang="en-US" dirty="0" smtClean="0">
              <a:latin typeface="Aharoni" panose="02010803020104030203" pitchFamily="2" charset="-79"/>
              <a:cs typeface="Aharoni" panose="02010803020104030203" pitchFamily="2" charset="-79"/>
            </a:rPr>
            <a:t>(41.7%)</a:t>
          </a:r>
          <a:endParaRPr lang="en-IN" dirty="0">
            <a:latin typeface="Aharoni" panose="02010803020104030203" pitchFamily="2" charset="-79"/>
            <a:cs typeface="Aharoni" panose="02010803020104030203" pitchFamily="2" charset="-79"/>
          </a:endParaRPr>
        </a:p>
      </dgm:t>
    </dgm:pt>
    <dgm:pt modelId="{B638372A-0DB5-40A5-830D-4988D74E9F1D}">
      <dgm:prSet phldrT="[Text]"/>
      <dgm:spPr/>
      <dgm:t>
        <a:bodyPr/>
        <a:lstStyle/>
        <a:p>
          <a:pPr algn="l"/>
          <a:r>
            <a:rPr lang="en-IN" b="0" i="0" u="none" dirty="0" smtClean="0">
              <a:latin typeface="Arial" panose="020B0604020202020204" pitchFamily="34" charset="0"/>
              <a:cs typeface="Arial" panose="020B0604020202020204" pitchFamily="34" charset="0"/>
            </a:rPr>
            <a:t>Less than 1 Year</a:t>
          </a:r>
        </a:p>
        <a:p>
          <a:pPr algn="ctr"/>
          <a:r>
            <a:rPr lang="en-IN" b="0" i="0" u="none" dirty="0" smtClean="0">
              <a:latin typeface="Arial" panose="020B0604020202020204" pitchFamily="34" charset="0"/>
              <a:cs typeface="Arial" panose="020B0604020202020204" pitchFamily="34" charset="0"/>
            </a:rPr>
            <a:t>18885</a:t>
          </a:r>
          <a:endParaRPr lang="en-IN" dirty="0">
            <a:latin typeface="Arial" panose="020B0604020202020204" pitchFamily="34" charset="0"/>
            <a:cs typeface="Arial" panose="020B0604020202020204" pitchFamily="34" charset="0"/>
          </a:endParaRPr>
        </a:p>
      </dgm:t>
    </dgm:pt>
    <dgm:pt modelId="{C9D1B9C0-759C-432D-8D18-C7C3270F8767}" type="parTrans" cxnId="{90EB8131-E83D-4609-ADA1-FF6DE11D6F74}">
      <dgm:prSet/>
      <dgm:spPr>
        <a:ln w="25400">
          <a:solidFill>
            <a:schemeClr val="accent1"/>
          </a:solidFill>
        </a:ln>
      </dgm:spPr>
      <dgm:t>
        <a:bodyPr/>
        <a:lstStyle/>
        <a:p>
          <a:endParaRPr lang="en-IN"/>
        </a:p>
      </dgm:t>
    </dgm:pt>
    <dgm:pt modelId="{98E81D03-BDD3-44DB-B0B2-C4926F8254DA}" type="sibTrans" cxnId="{90EB8131-E83D-4609-ADA1-FF6DE11D6F74}">
      <dgm:prSet/>
      <dgm:spPr/>
      <dgm:t>
        <a:bodyPr/>
        <a:lstStyle/>
        <a:p>
          <a:pPr algn="ctr"/>
          <a:r>
            <a:rPr lang="en-US" dirty="0" smtClean="0">
              <a:latin typeface="Aharoni" panose="02010803020104030203" pitchFamily="2" charset="-79"/>
              <a:cs typeface="Aharoni" panose="02010803020104030203" pitchFamily="2" charset="-79"/>
            </a:rPr>
            <a:t>(10.3%)</a:t>
          </a:r>
          <a:endParaRPr lang="en-IN" dirty="0">
            <a:latin typeface="Aharoni" panose="02010803020104030203" pitchFamily="2" charset="-79"/>
            <a:cs typeface="Aharoni" panose="02010803020104030203" pitchFamily="2" charset="-79"/>
          </a:endParaRPr>
        </a:p>
      </dgm:t>
    </dgm:pt>
    <dgm:pt modelId="{7968726B-FF0E-4AFD-A062-D8C8AE19B5D4}" type="pres">
      <dgm:prSet presAssocID="{26D69F9B-A0B8-4B25-8509-0FF77D12B927}" presName="hierChild1" presStyleCnt="0">
        <dgm:presLayoutVars>
          <dgm:orgChart val="1"/>
          <dgm:chPref val="1"/>
          <dgm:dir/>
          <dgm:animOne val="branch"/>
          <dgm:animLvl val="lvl"/>
          <dgm:resizeHandles/>
        </dgm:presLayoutVars>
      </dgm:prSet>
      <dgm:spPr/>
      <dgm:t>
        <a:bodyPr/>
        <a:lstStyle/>
        <a:p>
          <a:endParaRPr lang="en-IN"/>
        </a:p>
      </dgm:t>
    </dgm:pt>
    <dgm:pt modelId="{FEC09C7C-18A4-49E3-878D-7965EAA24BE9}" type="pres">
      <dgm:prSet presAssocID="{E4A68979-8112-4843-8B81-9D0E7559A32F}" presName="hierRoot1" presStyleCnt="0">
        <dgm:presLayoutVars>
          <dgm:hierBranch val="init"/>
        </dgm:presLayoutVars>
      </dgm:prSet>
      <dgm:spPr/>
    </dgm:pt>
    <dgm:pt modelId="{DF24AE0E-D2AC-4380-9931-25EE760AADD4}" type="pres">
      <dgm:prSet presAssocID="{E4A68979-8112-4843-8B81-9D0E7559A32F}" presName="rootComposite1" presStyleCnt="0"/>
      <dgm:spPr/>
    </dgm:pt>
    <dgm:pt modelId="{4E030C3D-6A15-4E3B-A9CC-CBCA67B3B445}" type="pres">
      <dgm:prSet presAssocID="{E4A68979-8112-4843-8B81-9D0E7559A32F}" presName="rootText1" presStyleLbl="node0" presStyleIdx="0" presStyleCnt="1">
        <dgm:presLayoutVars>
          <dgm:chMax/>
          <dgm:chPref val="3"/>
        </dgm:presLayoutVars>
      </dgm:prSet>
      <dgm:spPr>
        <a:prstGeom prst="roundRect">
          <a:avLst/>
        </a:prstGeom>
      </dgm:spPr>
      <dgm:t>
        <a:bodyPr/>
        <a:lstStyle/>
        <a:p>
          <a:endParaRPr lang="en-IN"/>
        </a:p>
      </dgm:t>
    </dgm:pt>
    <dgm:pt modelId="{D2531BC8-2293-4034-B899-041569260ACA}" type="pres">
      <dgm:prSet presAssocID="{E4A68979-8112-4843-8B81-9D0E7559A32F}" presName="titleText1" presStyleLbl="fgAcc0" presStyleIdx="0" presStyleCnt="1" custLinFactX="4600" custLinFactY="-56477" custLinFactNeighborX="100000" custLinFactNeighborY="-100000">
        <dgm:presLayoutVars>
          <dgm:chMax val="0"/>
          <dgm:chPref val="0"/>
        </dgm:presLayoutVars>
      </dgm:prSet>
      <dgm:spPr/>
      <dgm:t>
        <a:bodyPr/>
        <a:lstStyle/>
        <a:p>
          <a:endParaRPr lang="en-IN"/>
        </a:p>
      </dgm:t>
    </dgm:pt>
    <dgm:pt modelId="{0603EE6E-D720-4F68-9C68-F8B95305D914}" type="pres">
      <dgm:prSet presAssocID="{E4A68979-8112-4843-8B81-9D0E7559A32F}" presName="rootConnector1" presStyleLbl="node1" presStyleIdx="0" presStyleCnt="5"/>
      <dgm:spPr/>
      <dgm:t>
        <a:bodyPr/>
        <a:lstStyle/>
        <a:p>
          <a:endParaRPr lang="en-IN"/>
        </a:p>
      </dgm:t>
    </dgm:pt>
    <dgm:pt modelId="{71EE644F-E746-4533-AA4E-08237EA0E66C}" type="pres">
      <dgm:prSet presAssocID="{E4A68979-8112-4843-8B81-9D0E7559A32F}" presName="hierChild2" presStyleCnt="0"/>
      <dgm:spPr/>
    </dgm:pt>
    <dgm:pt modelId="{6C00A2E6-FEF7-4639-B479-FDEC0E51B70C}" type="pres">
      <dgm:prSet presAssocID="{C9D1B9C0-759C-432D-8D18-C7C3270F8767}" presName="Name37" presStyleLbl="parChTrans1D2" presStyleIdx="0" presStyleCnt="3"/>
      <dgm:spPr/>
      <dgm:t>
        <a:bodyPr/>
        <a:lstStyle/>
        <a:p>
          <a:endParaRPr lang="en-IN"/>
        </a:p>
      </dgm:t>
    </dgm:pt>
    <dgm:pt modelId="{1D366892-4FD8-42A6-83FD-E769C34B4679}" type="pres">
      <dgm:prSet presAssocID="{B638372A-0DB5-40A5-830D-4988D74E9F1D}" presName="hierRoot2" presStyleCnt="0">
        <dgm:presLayoutVars>
          <dgm:hierBranch val="init"/>
        </dgm:presLayoutVars>
      </dgm:prSet>
      <dgm:spPr/>
    </dgm:pt>
    <dgm:pt modelId="{7EB9F040-EE8B-4EDB-B5A7-DF99C78B124D}" type="pres">
      <dgm:prSet presAssocID="{B638372A-0DB5-40A5-830D-4988D74E9F1D}" presName="rootComposite" presStyleCnt="0"/>
      <dgm:spPr/>
    </dgm:pt>
    <dgm:pt modelId="{E004D034-1915-4C3A-A710-E587B646ABCE}" type="pres">
      <dgm:prSet presAssocID="{B638372A-0DB5-40A5-830D-4988D74E9F1D}" presName="rootText" presStyleLbl="node1" presStyleIdx="0" presStyleCnt="5">
        <dgm:presLayoutVars>
          <dgm:chMax/>
          <dgm:chPref val="3"/>
        </dgm:presLayoutVars>
      </dgm:prSet>
      <dgm:spPr>
        <a:prstGeom prst="roundRect">
          <a:avLst/>
        </a:prstGeom>
      </dgm:spPr>
      <dgm:t>
        <a:bodyPr/>
        <a:lstStyle/>
        <a:p>
          <a:endParaRPr lang="en-IN"/>
        </a:p>
      </dgm:t>
    </dgm:pt>
    <dgm:pt modelId="{E4802E81-DC7F-4761-A6C8-7154DD0706DF}" type="pres">
      <dgm:prSet presAssocID="{B638372A-0DB5-40A5-830D-4988D74E9F1D}" presName="titleText2" presStyleLbl="fgAcc1" presStyleIdx="0" presStyleCnt="5">
        <dgm:presLayoutVars>
          <dgm:chMax val="0"/>
          <dgm:chPref val="0"/>
        </dgm:presLayoutVars>
      </dgm:prSet>
      <dgm:spPr/>
      <dgm:t>
        <a:bodyPr/>
        <a:lstStyle/>
        <a:p>
          <a:endParaRPr lang="en-IN"/>
        </a:p>
      </dgm:t>
    </dgm:pt>
    <dgm:pt modelId="{E65DA2F0-0574-433E-BC6E-526719CE371A}" type="pres">
      <dgm:prSet presAssocID="{B638372A-0DB5-40A5-830D-4988D74E9F1D}" presName="rootConnector" presStyleLbl="node2" presStyleIdx="0" presStyleCnt="0"/>
      <dgm:spPr/>
      <dgm:t>
        <a:bodyPr/>
        <a:lstStyle/>
        <a:p>
          <a:endParaRPr lang="en-IN"/>
        </a:p>
      </dgm:t>
    </dgm:pt>
    <dgm:pt modelId="{46D5900C-DFF5-4B48-88CC-03B9B2CDBE2D}" type="pres">
      <dgm:prSet presAssocID="{B638372A-0DB5-40A5-830D-4988D74E9F1D}" presName="hierChild4" presStyleCnt="0"/>
      <dgm:spPr/>
    </dgm:pt>
    <dgm:pt modelId="{EBA7BFE4-4F9A-46D8-9844-077BD90C519D}" type="pres">
      <dgm:prSet presAssocID="{B638372A-0DB5-40A5-830D-4988D74E9F1D}" presName="hierChild5" presStyleCnt="0"/>
      <dgm:spPr/>
    </dgm:pt>
    <dgm:pt modelId="{0F9CD9C0-6006-46DC-AFAD-A2CF6FA0D390}" type="pres">
      <dgm:prSet presAssocID="{51680768-D36F-4280-BC44-1AD2FF9B8A23}" presName="Name37" presStyleLbl="parChTrans1D2" presStyleIdx="1" presStyleCnt="3"/>
      <dgm:spPr/>
      <dgm:t>
        <a:bodyPr/>
        <a:lstStyle/>
        <a:p>
          <a:endParaRPr lang="en-IN"/>
        </a:p>
      </dgm:t>
    </dgm:pt>
    <dgm:pt modelId="{7F3336B0-794E-4576-AA1D-A6B88751B4D0}" type="pres">
      <dgm:prSet presAssocID="{105E56B6-8CDF-43B5-971E-2AFEC53C9C18}" presName="hierRoot2" presStyleCnt="0">
        <dgm:presLayoutVars>
          <dgm:hierBranch val="init"/>
        </dgm:presLayoutVars>
      </dgm:prSet>
      <dgm:spPr/>
    </dgm:pt>
    <dgm:pt modelId="{8640F46A-726B-4332-BA40-65EABA1323AE}" type="pres">
      <dgm:prSet presAssocID="{105E56B6-8CDF-43B5-971E-2AFEC53C9C18}" presName="rootComposite" presStyleCnt="0"/>
      <dgm:spPr/>
    </dgm:pt>
    <dgm:pt modelId="{65857E4C-D569-4F29-9A5F-6C4C97EC01C5}" type="pres">
      <dgm:prSet presAssocID="{105E56B6-8CDF-43B5-971E-2AFEC53C9C18}" presName="rootText" presStyleLbl="node1" presStyleIdx="1" presStyleCnt="5">
        <dgm:presLayoutVars>
          <dgm:chMax/>
          <dgm:chPref val="3"/>
        </dgm:presLayoutVars>
      </dgm:prSet>
      <dgm:spPr>
        <a:prstGeom prst="roundRect">
          <a:avLst/>
        </a:prstGeom>
      </dgm:spPr>
      <dgm:t>
        <a:bodyPr/>
        <a:lstStyle/>
        <a:p>
          <a:endParaRPr lang="en-IN"/>
        </a:p>
      </dgm:t>
    </dgm:pt>
    <dgm:pt modelId="{D80DE061-36E2-4FCE-A4D7-4CE7B138F1B6}" type="pres">
      <dgm:prSet presAssocID="{105E56B6-8CDF-43B5-971E-2AFEC53C9C18}" presName="titleText2" presStyleLbl="fgAcc1" presStyleIdx="1" presStyleCnt="5">
        <dgm:presLayoutVars>
          <dgm:chMax val="0"/>
          <dgm:chPref val="0"/>
        </dgm:presLayoutVars>
      </dgm:prSet>
      <dgm:spPr/>
      <dgm:t>
        <a:bodyPr/>
        <a:lstStyle/>
        <a:p>
          <a:endParaRPr lang="en-IN"/>
        </a:p>
      </dgm:t>
    </dgm:pt>
    <dgm:pt modelId="{736138A1-98D5-4B49-A9AB-3D18F5E75DFE}" type="pres">
      <dgm:prSet presAssocID="{105E56B6-8CDF-43B5-971E-2AFEC53C9C18}" presName="rootConnector" presStyleLbl="node2" presStyleIdx="0" presStyleCnt="0"/>
      <dgm:spPr/>
      <dgm:t>
        <a:bodyPr/>
        <a:lstStyle/>
        <a:p>
          <a:endParaRPr lang="en-IN"/>
        </a:p>
      </dgm:t>
    </dgm:pt>
    <dgm:pt modelId="{6C21E191-C9F4-47B3-AAFD-EFBE4AF02394}" type="pres">
      <dgm:prSet presAssocID="{105E56B6-8CDF-43B5-971E-2AFEC53C9C18}" presName="hierChild4" presStyleCnt="0"/>
      <dgm:spPr/>
    </dgm:pt>
    <dgm:pt modelId="{8DD3D5A1-7477-42B1-9BE1-29DE883340CA}" type="pres">
      <dgm:prSet presAssocID="{105E56B6-8CDF-43B5-971E-2AFEC53C9C18}" presName="hierChild5" presStyleCnt="0"/>
      <dgm:spPr/>
    </dgm:pt>
    <dgm:pt modelId="{12947C85-DEA4-4CE4-BBD7-27CCB07EBBFB}" type="pres">
      <dgm:prSet presAssocID="{3E48CE5E-A421-4C75-800B-F45647029AC9}" presName="Name37" presStyleLbl="parChTrans1D2" presStyleIdx="2" presStyleCnt="3"/>
      <dgm:spPr/>
      <dgm:t>
        <a:bodyPr/>
        <a:lstStyle/>
        <a:p>
          <a:endParaRPr lang="en-IN"/>
        </a:p>
      </dgm:t>
    </dgm:pt>
    <dgm:pt modelId="{AB930CC1-C17F-454D-BA95-DC520CB0C0B4}" type="pres">
      <dgm:prSet presAssocID="{F542BBC4-744B-48B6-B8D3-CC7BA00578DD}" presName="hierRoot2" presStyleCnt="0">
        <dgm:presLayoutVars>
          <dgm:hierBranch val="init"/>
        </dgm:presLayoutVars>
      </dgm:prSet>
      <dgm:spPr/>
    </dgm:pt>
    <dgm:pt modelId="{D153F458-EA49-42D7-AB6D-F40F0370BA9F}" type="pres">
      <dgm:prSet presAssocID="{F542BBC4-744B-48B6-B8D3-CC7BA00578DD}" presName="rootComposite" presStyleCnt="0"/>
      <dgm:spPr/>
    </dgm:pt>
    <dgm:pt modelId="{3180A86E-F518-46FD-AC08-1567EF60C8E6}" type="pres">
      <dgm:prSet presAssocID="{F542BBC4-744B-48B6-B8D3-CC7BA00578DD}" presName="rootText" presStyleLbl="node1" presStyleIdx="2" presStyleCnt="5">
        <dgm:presLayoutVars>
          <dgm:chMax/>
          <dgm:chPref val="3"/>
        </dgm:presLayoutVars>
      </dgm:prSet>
      <dgm:spPr>
        <a:prstGeom prst="roundRect">
          <a:avLst/>
        </a:prstGeom>
      </dgm:spPr>
      <dgm:t>
        <a:bodyPr/>
        <a:lstStyle/>
        <a:p>
          <a:endParaRPr lang="en-IN"/>
        </a:p>
      </dgm:t>
    </dgm:pt>
    <dgm:pt modelId="{5A1ACCDC-08EC-43FD-86DE-71D8F79F4B31}" type="pres">
      <dgm:prSet presAssocID="{F542BBC4-744B-48B6-B8D3-CC7BA00578DD}" presName="titleText2" presStyleLbl="fgAcc1" presStyleIdx="2" presStyleCnt="5">
        <dgm:presLayoutVars>
          <dgm:chMax val="0"/>
          <dgm:chPref val="0"/>
        </dgm:presLayoutVars>
      </dgm:prSet>
      <dgm:spPr/>
      <dgm:t>
        <a:bodyPr/>
        <a:lstStyle/>
        <a:p>
          <a:endParaRPr lang="en-IN"/>
        </a:p>
      </dgm:t>
    </dgm:pt>
    <dgm:pt modelId="{341F1E1F-AF8F-44AF-8CA6-29877467552C}" type="pres">
      <dgm:prSet presAssocID="{F542BBC4-744B-48B6-B8D3-CC7BA00578DD}" presName="rootConnector" presStyleLbl="node2" presStyleIdx="0" presStyleCnt="0"/>
      <dgm:spPr/>
      <dgm:t>
        <a:bodyPr/>
        <a:lstStyle/>
        <a:p>
          <a:endParaRPr lang="en-IN"/>
        </a:p>
      </dgm:t>
    </dgm:pt>
    <dgm:pt modelId="{D14DEAEC-BCB1-4163-B5EA-419E6B18BFA4}" type="pres">
      <dgm:prSet presAssocID="{F542BBC4-744B-48B6-B8D3-CC7BA00578DD}" presName="hierChild4" presStyleCnt="0"/>
      <dgm:spPr/>
    </dgm:pt>
    <dgm:pt modelId="{538CD0A8-F368-4138-A897-50A27CBB5045}" type="pres">
      <dgm:prSet presAssocID="{B8E05ECF-F85E-4C68-9E10-F57E8BE66538}" presName="Name37" presStyleLbl="parChTrans1D3" presStyleIdx="0" presStyleCnt="2"/>
      <dgm:spPr/>
      <dgm:t>
        <a:bodyPr/>
        <a:lstStyle/>
        <a:p>
          <a:endParaRPr lang="en-IN"/>
        </a:p>
      </dgm:t>
    </dgm:pt>
    <dgm:pt modelId="{C1654C92-43F9-43D2-8F7B-97E61454C1AD}" type="pres">
      <dgm:prSet presAssocID="{6E8A40B9-B2F6-4E0F-AF1C-2F9F5CFC5691}" presName="hierRoot2" presStyleCnt="0">
        <dgm:presLayoutVars>
          <dgm:hierBranch val="init"/>
        </dgm:presLayoutVars>
      </dgm:prSet>
      <dgm:spPr/>
    </dgm:pt>
    <dgm:pt modelId="{8132BFE9-6E02-423D-A281-03AD841195BA}" type="pres">
      <dgm:prSet presAssocID="{6E8A40B9-B2F6-4E0F-AF1C-2F9F5CFC5691}" presName="rootComposite" presStyleCnt="0"/>
      <dgm:spPr/>
    </dgm:pt>
    <dgm:pt modelId="{9DF2584E-8C9E-4F07-86FE-29505DB6DC40}" type="pres">
      <dgm:prSet presAssocID="{6E8A40B9-B2F6-4E0F-AF1C-2F9F5CFC5691}" presName="rootText" presStyleLbl="node1" presStyleIdx="3" presStyleCnt="5">
        <dgm:presLayoutVars>
          <dgm:chMax/>
          <dgm:chPref val="3"/>
        </dgm:presLayoutVars>
      </dgm:prSet>
      <dgm:spPr>
        <a:prstGeom prst="roundRect">
          <a:avLst/>
        </a:prstGeom>
      </dgm:spPr>
      <dgm:t>
        <a:bodyPr/>
        <a:lstStyle/>
        <a:p>
          <a:endParaRPr lang="en-IN"/>
        </a:p>
      </dgm:t>
    </dgm:pt>
    <dgm:pt modelId="{5B466BB8-ACA9-47B5-B736-763DE016ABF2}" type="pres">
      <dgm:prSet presAssocID="{6E8A40B9-B2F6-4E0F-AF1C-2F9F5CFC5691}" presName="titleText2" presStyleLbl="fgAcc1" presStyleIdx="3" presStyleCnt="5">
        <dgm:presLayoutVars>
          <dgm:chMax val="0"/>
          <dgm:chPref val="0"/>
        </dgm:presLayoutVars>
      </dgm:prSet>
      <dgm:spPr/>
      <dgm:t>
        <a:bodyPr/>
        <a:lstStyle/>
        <a:p>
          <a:endParaRPr lang="en-IN"/>
        </a:p>
      </dgm:t>
    </dgm:pt>
    <dgm:pt modelId="{1E12F1E2-1AF6-4C6E-AFDB-70197774C3DA}" type="pres">
      <dgm:prSet presAssocID="{6E8A40B9-B2F6-4E0F-AF1C-2F9F5CFC5691}" presName="rootConnector" presStyleLbl="node3" presStyleIdx="0" presStyleCnt="0"/>
      <dgm:spPr/>
      <dgm:t>
        <a:bodyPr/>
        <a:lstStyle/>
        <a:p>
          <a:endParaRPr lang="en-IN"/>
        </a:p>
      </dgm:t>
    </dgm:pt>
    <dgm:pt modelId="{21F480E4-3E70-47FE-B013-D5E9650265F3}" type="pres">
      <dgm:prSet presAssocID="{6E8A40B9-B2F6-4E0F-AF1C-2F9F5CFC5691}" presName="hierChild4" presStyleCnt="0"/>
      <dgm:spPr/>
    </dgm:pt>
    <dgm:pt modelId="{298D1388-E5CE-49E0-AEFF-F5BEF2C25481}" type="pres">
      <dgm:prSet presAssocID="{6E8A40B9-B2F6-4E0F-AF1C-2F9F5CFC5691}" presName="hierChild5" presStyleCnt="0"/>
      <dgm:spPr/>
    </dgm:pt>
    <dgm:pt modelId="{7E55FE5F-7987-449F-9DE2-5905359C2274}" type="pres">
      <dgm:prSet presAssocID="{86C83F0F-F590-48E8-AD06-FD125EC20CA7}" presName="Name37" presStyleLbl="parChTrans1D3" presStyleIdx="1" presStyleCnt="2"/>
      <dgm:spPr/>
      <dgm:t>
        <a:bodyPr/>
        <a:lstStyle/>
        <a:p>
          <a:endParaRPr lang="en-IN"/>
        </a:p>
      </dgm:t>
    </dgm:pt>
    <dgm:pt modelId="{92667939-B50D-4C38-89B6-CC0680605BE6}" type="pres">
      <dgm:prSet presAssocID="{5F5A9B87-B301-46E1-B08C-CB0859F86178}" presName="hierRoot2" presStyleCnt="0">
        <dgm:presLayoutVars>
          <dgm:hierBranch val="init"/>
        </dgm:presLayoutVars>
      </dgm:prSet>
      <dgm:spPr/>
    </dgm:pt>
    <dgm:pt modelId="{79AF47F7-09B3-47FA-B170-AA9FEE7E5651}" type="pres">
      <dgm:prSet presAssocID="{5F5A9B87-B301-46E1-B08C-CB0859F86178}" presName="rootComposite" presStyleCnt="0"/>
      <dgm:spPr/>
    </dgm:pt>
    <dgm:pt modelId="{9C973363-6395-4DF6-9E44-5B40D193737B}" type="pres">
      <dgm:prSet presAssocID="{5F5A9B87-B301-46E1-B08C-CB0859F86178}" presName="rootText" presStyleLbl="node1" presStyleIdx="4" presStyleCnt="5" custLinFactNeighborX="-1743" custLinFactNeighborY="1684">
        <dgm:presLayoutVars>
          <dgm:chMax/>
          <dgm:chPref val="3"/>
        </dgm:presLayoutVars>
      </dgm:prSet>
      <dgm:spPr>
        <a:prstGeom prst="roundRect">
          <a:avLst/>
        </a:prstGeom>
      </dgm:spPr>
      <dgm:t>
        <a:bodyPr/>
        <a:lstStyle/>
        <a:p>
          <a:endParaRPr lang="en-IN"/>
        </a:p>
      </dgm:t>
    </dgm:pt>
    <dgm:pt modelId="{ABA27A55-7766-4ABD-ADF9-2B063FC649B8}" type="pres">
      <dgm:prSet presAssocID="{5F5A9B87-B301-46E1-B08C-CB0859F86178}" presName="titleText2" presStyleLbl="fgAcc1" presStyleIdx="4" presStyleCnt="5">
        <dgm:presLayoutVars>
          <dgm:chMax val="0"/>
          <dgm:chPref val="0"/>
        </dgm:presLayoutVars>
      </dgm:prSet>
      <dgm:spPr/>
      <dgm:t>
        <a:bodyPr/>
        <a:lstStyle/>
        <a:p>
          <a:endParaRPr lang="en-IN"/>
        </a:p>
      </dgm:t>
    </dgm:pt>
    <dgm:pt modelId="{9AEBD897-7AAA-4C65-ABF6-A97AEAC556F5}" type="pres">
      <dgm:prSet presAssocID="{5F5A9B87-B301-46E1-B08C-CB0859F86178}" presName="rootConnector" presStyleLbl="node3" presStyleIdx="0" presStyleCnt="0"/>
      <dgm:spPr/>
      <dgm:t>
        <a:bodyPr/>
        <a:lstStyle/>
        <a:p>
          <a:endParaRPr lang="en-IN"/>
        </a:p>
      </dgm:t>
    </dgm:pt>
    <dgm:pt modelId="{99CB3811-6255-44FB-BC07-7C0730595613}" type="pres">
      <dgm:prSet presAssocID="{5F5A9B87-B301-46E1-B08C-CB0859F86178}" presName="hierChild4" presStyleCnt="0"/>
      <dgm:spPr/>
    </dgm:pt>
    <dgm:pt modelId="{8AA11190-B361-4E94-A18A-07BA23C50A3E}" type="pres">
      <dgm:prSet presAssocID="{5F5A9B87-B301-46E1-B08C-CB0859F86178}" presName="hierChild5" presStyleCnt="0"/>
      <dgm:spPr/>
    </dgm:pt>
    <dgm:pt modelId="{5E33FF08-12A4-4F68-B63D-48BCD095B8E4}" type="pres">
      <dgm:prSet presAssocID="{F542BBC4-744B-48B6-B8D3-CC7BA00578DD}" presName="hierChild5" presStyleCnt="0"/>
      <dgm:spPr/>
    </dgm:pt>
    <dgm:pt modelId="{F2A29A1E-EFD0-4663-9B17-52A68B7F348C}" type="pres">
      <dgm:prSet presAssocID="{E4A68979-8112-4843-8B81-9D0E7559A32F}" presName="hierChild3" presStyleCnt="0"/>
      <dgm:spPr/>
    </dgm:pt>
  </dgm:ptLst>
  <dgm:cxnLst>
    <dgm:cxn modelId="{5400049A-E628-4A53-A760-EBA844CB78FA}" type="presOf" srcId="{3E48CE5E-A421-4C75-800B-F45647029AC9}" destId="{12947C85-DEA4-4CE4-BBD7-27CCB07EBBFB}" srcOrd="0" destOrd="0" presId="urn:microsoft.com/office/officeart/2008/layout/NameandTitleOrganizationalChart"/>
    <dgm:cxn modelId="{C72DB696-AA8F-408A-BBBE-76F314959893}" type="presOf" srcId="{6E8A40B9-B2F6-4E0F-AF1C-2F9F5CFC5691}" destId="{9DF2584E-8C9E-4F07-86FE-29505DB6DC40}" srcOrd="0" destOrd="0" presId="urn:microsoft.com/office/officeart/2008/layout/NameandTitleOrganizationalChart"/>
    <dgm:cxn modelId="{F5D7FE4C-FCAA-4939-BA35-B2A045E36E6A}" type="presOf" srcId="{105E56B6-8CDF-43B5-971E-2AFEC53C9C18}" destId="{65857E4C-D569-4F29-9A5F-6C4C97EC01C5}" srcOrd="0" destOrd="0" presId="urn:microsoft.com/office/officeart/2008/layout/NameandTitleOrganizationalChart"/>
    <dgm:cxn modelId="{BB1B3A9A-6DA6-484D-8D7D-A2C34D08E7C8}" type="presOf" srcId="{5F5A9B87-B301-46E1-B08C-CB0859F86178}" destId="{9AEBD897-7AAA-4C65-ABF6-A97AEAC556F5}" srcOrd="1" destOrd="0" presId="urn:microsoft.com/office/officeart/2008/layout/NameandTitleOrganizationalChart"/>
    <dgm:cxn modelId="{FEFEAA81-04A5-4150-89CB-D412AA3225C1}" type="presOf" srcId="{B638372A-0DB5-40A5-830D-4988D74E9F1D}" destId="{E65DA2F0-0574-433E-BC6E-526719CE371A}" srcOrd="1" destOrd="0" presId="urn:microsoft.com/office/officeart/2008/layout/NameandTitleOrganizationalChart"/>
    <dgm:cxn modelId="{5FB4139D-9437-47A8-953E-C00B89862832}" type="presOf" srcId="{6E8A40B9-B2F6-4E0F-AF1C-2F9F5CFC5691}" destId="{1E12F1E2-1AF6-4C6E-AFDB-70197774C3DA}" srcOrd="1" destOrd="0" presId="urn:microsoft.com/office/officeart/2008/layout/NameandTitleOrganizationalChart"/>
    <dgm:cxn modelId="{F1E02576-3E69-4C78-923C-C9DF175284B5}" srcId="{26D69F9B-A0B8-4B25-8509-0FF77D12B927}" destId="{E4A68979-8112-4843-8B81-9D0E7559A32F}" srcOrd="0" destOrd="0" parTransId="{D766386E-EDFD-4F6F-A119-025FCF043ED8}" sibTransId="{C23AAFC7-E573-45A7-86AB-8C73D4C85DCF}"/>
    <dgm:cxn modelId="{CE8283B3-B099-4DAE-83B1-DEC6E3236619}" type="presOf" srcId="{CC25792F-22BC-4844-9C00-65DEED57A6E8}" destId="{5A1ACCDC-08EC-43FD-86DE-71D8F79F4B31}" srcOrd="0" destOrd="0" presId="urn:microsoft.com/office/officeart/2008/layout/NameandTitleOrganizationalChart"/>
    <dgm:cxn modelId="{24620CEF-3B52-4886-8083-70D09E9B9056}" type="presOf" srcId="{51680768-D36F-4280-BC44-1AD2FF9B8A23}" destId="{0F9CD9C0-6006-46DC-AFAD-A2CF6FA0D390}" srcOrd="0" destOrd="0" presId="urn:microsoft.com/office/officeart/2008/layout/NameandTitleOrganizationalChart"/>
    <dgm:cxn modelId="{47B3FEE5-6DF5-453B-B965-CD9987B0F145}" type="presOf" srcId="{F0994182-A0FA-47DD-A75B-53DB6FCA5B81}" destId="{D80DE061-36E2-4FCE-A4D7-4CE7B138F1B6}" srcOrd="0" destOrd="0" presId="urn:microsoft.com/office/officeart/2008/layout/NameandTitleOrganizationalChart"/>
    <dgm:cxn modelId="{EA4F24FC-AD5C-48FA-8481-14EDED0765C2}" type="presOf" srcId="{E4A68979-8112-4843-8B81-9D0E7559A32F}" destId="{4E030C3D-6A15-4E3B-A9CC-CBCA67B3B445}" srcOrd="0" destOrd="0" presId="urn:microsoft.com/office/officeart/2008/layout/NameandTitleOrganizationalChart"/>
    <dgm:cxn modelId="{3021DC10-D67D-41AD-940E-D86E4F6191A6}" srcId="{E4A68979-8112-4843-8B81-9D0E7559A32F}" destId="{F542BBC4-744B-48B6-B8D3-CC7BA00578DD}" srcOrd="2" destOrd="0" parTransId="{3E48CE5E-A421-4C75-800B-F45647029AC9}" sibTransId="{CC25792F-22BC-4844-9C00-65DEED57A6E8}"/>
    <dgm:cxn modelId="{07770314-03DA-4189-A75C-06640B7C5CA2}" type="presOf" srcId="{6C6ABB96-4A6A-4D08-BB91-71FAD032A88E}" destId="{5B466BB8-ACA9-47B5-B736-763DE016ABF2}" srcOrd="0" destOrd="0" presId="urn:microsoft.com/office/officeart/2008/layout/NameandTitleOrganizationalChart"/>
    <dgm:cxn modelId="{1FCA004C-B57B-4D85-B302-38D699A2ACDF}" type="presOf" srcId="{105E56B6-8CDF-43B5-971E-2AFEC53C9C18}" destId="{736138A1-98D5-4B49-A9AB-3D18F5E75DFE}" srcOrd="1" destOrd="0" presId="urn:microsoft.com/office/officeart/2008/layout/NameandTitleOrganizationalChart"/>
    <dgm:cxn modelId="{618A1E97-B49D-4594-A4DE-3355C753276E}" type="presOf" srcId="{5F5A9B87-B301-46E1-B08C-CB0859F86178}" destId="{9C973363-6395-4DF6-9E44-5B40D193737B}" srcOrd="0" destOrd="0" presId="urn:microsoft.com/office/officeart/2008/layout/NameandTitleOrganizationalChart"/>
    <dgm:cxn modelId="{C99FB019-1C4A-44E1-96CF-063498FE9393}" type="presOf" srcId="{E4A68979-8112-4843-8B81-9D0E7559A32F}" destId="{0603EE6E-D720-4F68-9C68-F8B95305D914}" srcOrd="1" destOrd="0" presId="urn:microsoft.com/office/officeart/2008/layout/NameandTitleOrganizationalChart"/>
    <dgm:cxn modelId="{D3726227-156F-4E1B-B34E-C434E087F08F}" srcId="{F542BBC4-744B-48B6-B8D3-CC7BA00578DD}" destId="{5F5A9B87-B301-46E1-B08C-CB0859F86178}" srcOrd="1" destOrd="0" parTransId="{86C83F0F-F590-48E8-AD06-FD125EC20CA7}" sibTransId="{27243144-2FCB-4386-94DD-8286EFE431CD}"/>
    <dgm:cxn modelId="{342BA1D2-E7F3-4DFE-9106-86614EB05F18}" type="presOf" srcId="{86C83F0F-F590-48E8-AD06-FD125EC20CA7}" destId="{7E55FE5F-7987-449F-9DE2-5905359C2274}" srcOrd="0" destOrd="0" presId="urn:microsoft.com/office/officeart/2008/layout/NameandTitleOrganizationalChart"/>
    <dgm:cxn modelId="{58E7E66C-0BCA-482C-958C-DD3A9E3D59F7}" type="presOf" srcId="{C9D1B9C0-759C-432D-8D18-C7C3270F8767}" destId="{6C00A2E6-FEF7-4639-B479-FDEC0E51B70C}" srcOrd="0" destOrd="0" presId="urn:microsoft.com/office/officeart/2008/layout/NameandTitleOrganizationalChart"/>
    <dgm:cxn modelId="{36175096-F6F7-4147-81EB-5460C30F7A52}" type="presOf" srcId="{27243144-2FCB-4386-94DD-8286EFE431CD}" destId="{ABA27A55-7766-4ABD-ADF9-2B063FC649B8}" srcOrd="0" destOrd="0" presId="urn:microsoft.com/office/officeart/2008/layout/NameandTitleOrganizationalChart"/>
    <dgm:cxn modelId="{52F76C7D-4A4F-4196-9D33-477B66D6221D}" srcId="{F542BBC4-744B-48B6-B8D3-CC7BA00578DD}" destId="{6E8A40B9-B2F6-4E0F-AF1C-2F9F5CFC5691}" srcOrd="0" destOrd="0" parTransId="{B8E05ECF-F85E-4C68-9E10-F57E8BE66538}" sibTransId="{6C6ABB96-4A6A-4D08-BB91-71FAD032A88E}"/>
    <dgm:cxn modelId="{583A0C21-A2AD-4361-90CA-94056DD0880C}" type="presOf" srcId="{F542BBC4-744B-48B6-B8D3-CC7BA00578DD}" destId="{3180A86E-F518-46FD-AC08-1567EF60C8E6}" srcOrd="0" destOrd="0" presId="urn:microsoft.com/office/officeart/2008/layout/NameandTitleOrganizationalChart"/>
    <dgm:cxn modelId="{F2567528-9436-4205-8DFF-8C07F39A01FE}" srcId="{E4A68979-8112-4843-8B81-9D0E7559A32F}" destId="{105E56B6-8CDF-43B5-971E-2AFEC53C9C18}" srcOrd="1" destOrd="0" parTransId="{51680768-D36F-4280-BC44-1AD2FF9B8A23}" sibTransId="{F0994182-A0FA-47DD-A75B-53DB6FCA5B81}"/>
    <dgm:cxn modelId="{3695EDC5-BF58-473F-B684-3F97B0AAA817}" type="presOf" srcId="{F542BBC4-744B-48B6-B8D3-CC7BA00578DD}" destId="{341F1E1F-AF8F-44AF-8CA6-29877467552C}" srcOrd="1" destOrd="0" presId="urn:microsoft.com/office/officeart/2008/layout/NameandTitleOrganizationalChart"/>
    <dgm:cxn modelId="{B1EC4B3A-CE27-4AE6-B994-9B985D5E30C3}" type="presOf" srcId="{98E81D03-BDD3-44DB-B0B2-C4926F8254DA}" destId="{E4802E81-DC7F-4761-A6C8-7154DD0706DF}" srcOrd="0" destOrd="0" presId="urn:microsoft.com/office/officeart/2008/layout/NameandTitleOrganizationalChart"/>
    <dgm:cxn modelId="{12D81DF1-9D23-4D54-B533-D3ABFC47D5F1}" type="presOf" srcId="{C23AAFC7-E573-45A7-86AB-8C73D4C85DCF}" destId="{D2531BC8-2293-4034-B899-041569260ACA}" srcOrd="0" destOrd="0" presId="urn:microsoft.com/office/officeart/2008/layout/NameandTitleOrganizationalChart"/>
    <dgm:cxn modelId="{00D7C8B7-834B-4BFB-86D3-ED90E221C48B}" type="presOf" srcId="{B638372A-0DB5-40A5-830D-4988D74E9F1D}" destId="{E004D034-1915-4C3A-A710-E587B646ABCE}" srcOrd="0" destOrd="0" presId="urn:microsoft.com/office/officeart/2008/layout/NameandTitleOrganizationalChart"/>
    <dgm:cxn modelId="{068CBE7D-2D4E-498C-8771-F2102D13FB7E}" type="presOf" srcId="{26D69F9B-A0B8-4B25-8509-0FF77D12B927}" destId="{7968726B-FF0E-4AFD-A062-D8C8AE19B5D4}" srcOrd="0" destOrd="0" presId="urn:microsoft.com/office/officeart/2008/layout/NameandTitleOrganizationalChart"/>
    <dgm:cxn modelId="{5BFA5CCA-A654-4DA7-9462-2A264A6A4267}" type="presOf" srcId="{B8E05ECF-F85E-4C68-9E10-F57E8BE66538}" destId="{538CD0A8-F368-4138-A897-50A27CBB5045}" srcOrd="0" destOrd="0" presId="urn:microsoft.com/office/officeart/2008/layout/NameandTitleOrganizationalChart"/>
    <dgm:cxn modelId="{90EB8131-E83D-4609-ADA1-FF6DE11D6F74}" srcId="{E4A68979-8112-4843-8B81-9D0E7559A32F}" destId="{B638372A-0DB5-40A5-830D-4988D74E9F1D}" srcOrd="0" destOrd="0" parTransId="{C9D1B9C0-759C-432D-8D18-C7C3270F8767}" sibTransId="{98E81D03-BDD3-44DB-B0B2-C4926F8254DA}"/>
    <dgm:cxn modelId="{54BB1510-A432-4624-AC70-3ECF79CA967F}" type="presParOf" srcId="{7968726B-FF0E-4AFD-A062-D8C8AE19B5D4}" destId="{FEC09C7C-18A4-49E3-878D-7965EAA24BE9}" srcOrd="0" destOrd="0" presId="urn:microsoft.com/office/officeart/2008/layout/NameandTitleOrganizationalChart"/>
    <dgm:cxn modelId="{12153602-E50B-4A5E-B194-6BF880D8CC86}" type="presParOf" srcId="{FEC09C7C-18A4-49E3-878D-7965EAA24BE9}" destId="{DF24AE0E-D2AC-4380-9931-25EE760AADD4}" srcOrd="0" destOrd="0" presId="urn:microsoft.com/office/officeart/2008/layout/NameandTitleOrganizationalChart"/>
    <dgm:cxn modelId="{D9AD03B3-D63A-4FF4-8303-4276B7ADB796}" type="presParOf" srcId="{DF24AE0E-D2AC-4380-9931-25EE760AADD4}" destId="{4E030C3D-6A15-4E3B-A9CC-CBCA67B3B445}" srcOrd="0" destOrd="0" presId="urn:microsoft.com/office/officeart/2008/layout/NameandTitleOrganizationalChart"/>
    <dgm:cxn modelId="{D48C7262-686C-480C-9148-2DE2380207F7}" type="presParOf" srcId="{DF24AE0E-D2AC-4380-9931-25EE760AADD4}" destId="{D2531BC8-2293-4034-B899-041569260ACA}" srcOrd="1" destOrd="0" presId="urn:microsoft.com/office/officeart/2008/layout/NameandTitleOrganizationalChart"/>
    <dgm:cxn modelId="{898DB26E-126A-48E3-98B1-4A0633FCFAB3}" type="presParOf" srcId="{DF24AE0E-D2AC-4380-9931-25EE760AADD4}" destId="{0603EE6E-D720-4F68-9C68-F8B95305D914}" srcOrd="2" destOrd="0" presId="urn:microsoft.com/office/officeart/2008/layout/NameandTitleOrganizationalChart"/>
    <dgm:cxn modelId="{5E9AE172-4B87-4BAA-81F5-6AD106777CAC}" type="presParOf" srcId="{FEC09C7C-18A4-49E3-878D-7965EAA24BE9}" destId="{71EE644F-E746-4533-AA4E-08237EA0E66C}" srcOrd="1" destOrd="0" presId="urn:microsoft.com/office/officeart/2008/layout/NameandTitleOrganizationalChart"/>
    <dgm:cxn modelId="{0974568B-359C-4583-BF99-F726A1740D1A}" type="presParOf" srcId="{71EE644F-E746-4533-AA4E-08237EA0E66C}" destId="{6C00A2E6-FEF7-4639-B479-FDEC0E51B70C}" srcOrd="0" destOrd="0" presId="urn:microsoft.com/office/officeart/2008/layout/NameandTitleOrganizationalChart"/>
    <dgm:cxn modelId="{BC0C8A10-3AFB-4143-99E3-ADDAC75D4C36}" type="presParOf" srcId="{71EE644F-E746-4533-AA4E-08237EA0E66C}" destId="{1D366892-4FD8-42A6-83FD-E769C34B4679}" srcOrd="1" destOrd="0" presId="urn:microsoft.com/office/officeart/2008/layout/NameandTitleOrganizationalChart"/>
    <dgm:cxn modelId="{2B0103FC-DE0D-4ADA-A138-FBEB9FA1983E}" type="presParOf" srcId="{1D366892-4FD8-42A6-83FD-E769C34B4679}" destId="{7EB9F040-EE8B-4EDB-B5A7-DF99C78B124D}" srcOrd="0" destOrd="0" presId="urn:microsoft.com/office/officeart/2008/layout/NameandTitleOrganizationalChart"/>
    <dgm:cxn modelId="{D5E39D53-111A-4B52-B696-B67A2EF55C7C}" type="presParOf" srcId="{7EB9F040-EE8B-4EDB-B5A7-DF99C78B124D}" destId="{E004D034-1915-4C3A-A710-E587B646ABCE}" srcOrd="0" destOrd="0" presId="urn:microsoft.com/office/officeart/2008/layout/NameandTitleOrganizationalChart"/>
    <dgm:cxn modelId="{657C12CB-FE86-43C2-8272-FDE6162BF175}" type="presParOf" srcId="{7EB9F040-EE8B-4EDB-B5A7-DF99C78B124D}" destId="{E4802E81-DC7F-4761-A6C8-7154DD0706DF}" srcOrd="1" destOrd="0" presId="urn:microsoft.com/office/officeart/2008/layout/NameandTitleOrganizationalChart"/>
    <dgm:cxn modelId="{74BABBA5-A9C2-46B6-BE8E-7AD267897C01}" type="presParOf" srcId="{7EB9F040-EE8B-4EDB-B5A7-DF99C78B124D}" destId="{E65DA2F0-0574-433E-BC6E-526719CE371A}" srcOrd="2" destOrd="0" presId="urn:microsoft.com/office/officeart/2008/layout/NameandTitleOrganizationalChart"/>
    <dgm:cxn modelId="{BA1AC788-6B1E-476E-99AD-B428FEB25CF6}" type="presParOf" srcId="{1D366892-4FD8-42A6-83FD-E769C34B4679}" destId="{46D5900C-DFF5-4B48-88CC-03B9B2CDBE2D}" srcOrd="1" destOrd="0" presId="urn:microsoft.com/office/officeart/2008/layout/NameandTitleOrganizationalChart"/>
    <dgm:cxn modelId="{443D0327-135A-425E-8197-797F9173A600}" type="presParOf" srcId="{1D366892-4FD8-42A6-83FD-E769C34B4679}" destId="{EBA7BFE4-4F9A-46D8-9844-077BD90C519D}" srcOrd="2" destOrd="0" presId="urn:microsoft.com/office/officeart/2008/layout/NameandTitleOrganizationalChart"/>
    <dgm:cxn modelId="{BD3916B3-EB1D-41B5-9D2B-227E93FD53EE}" type="presParOf" srcId="{71EE644F-E746-4533-AA4E-08237EA0E66C}" destId="{0F9CD9C0-6006-46DC-AFAD-A2CF6FA0D390}" srcOrd="2" destOrd="0" presId="urn:microsoft.com/office/officeart/2008/layout/NameandTitleOrganizationalChart"/>
    <dgm:cxn modelId="{63FB3E92-9462-4B87-AD2C-EF9C718D0290}" type="presParOf" srcId="{71EE644F-E746-4533-AA4E-08237EA0E66C}" destId="{7F3336B0-794E-4576-AA1D-A6B88751B4D0}" srcOrd="3" destOrd="0" presId="urn:microsoft.com/office/officeart/2008/layout/NameandTitleOrganizationalChart"/>
    <dgm:cxn modelId="{3222E71F-08FF-454E-A031-C6498CD02AA6}" type="presParOf" srcId="{7F3336B0-794E-4576-AA1D-A6B88751B4D0}" destId="{8640F46A-726B-4332-BA40-65EABA1323AE}" srcOrd="0" destOrd="0" presId="urn:microsoft.com/office/officeart/2008/layout/NameandTitleOrganizationalChart"/>
    <dgm:cxn modelId="{6C520229-0CD2-438D-8C2F-D62C9948E2C3}" type="presParOf" srcId="{8640F46A-726B-4332-BA40-65EABA1323AE}" destId="{65857E4C-D569-4F29-9A5F-6C4C97EC01C5}" srcOrd="0" destOrd="0" presId="urn:microsoft.com/office/officeart/2008/layout/NameandTitleOrganizationalChart"/>
    <dgm:cxn modelId="{33D316D6-1BE6-4B25-A64E-5DC709C197E2}" type="presParOf" srcId="{8640F46A-726B-4332-BA40-65EABA1323AE}" destId="{D80DE061-36E2-4FCE-A4D7-4CE7B138F1B6}" srcOrd="1" destOrd="0" presId="urn:microsoft.com/office/officeart/2008/layout/NameandTitleOrganizationalChart"/>
    <dgm:cxn modelId="{18A76926-F02B-4A6F-BEAD-7F0AC390E015}" type="presParOf" srcId="{8640F46A-726B-4332-BA40-65EABA1323AE}" destId="{736138A1-98D5-4B49-A9AB-3D18F5E75DFE}" srcOrd="2" destOrd="0" presId="urn:microsoft.com/office/officeart/2008/layout/NameandTitleOrganizationalChart"/>
    <dgm:cxn modelId="{25D39BDB-5B23-484D-A702-39A20F06AF34}" type="presParOf" srcId="{7F3336B0-794E-4576-AA1D-A6B88751B4D0}" destId="{6C21E191-C9F4-47B3-AAFD-EFBE4AF02394}" srcOrd="1" destOrd="0" presId="urn:microsoft.com/office/officeart/2008/layout/NameandTitleOrganizationalChart"/>
    <dgm:cxn modelId="{AF33AD51-21DD-41D5-9991-5FF3C0B5ACB6}" type="presParOf" srcId="{7F3336B0-794E-4576-AA1D-A6B88751B4D0}" destId="{8DD3D5A1-7477-42B1-9BE1-29DE883340CA}" srcOrd="2" destOrd="0" presId="urn:microsoft.com/office/officeart/2008/layout/NameandTitleOrganizationalChart"/>
    <dgm:cxn modelId="{D49A1D99-B7FC-4E6D-A6D1-BFE670905F16}" type="presParOf" srcId="{71EE644F-E746-4533-AA4E-08237EA0E66C}" destId="{12947C85-DEA4-4CE4-BBD7-27CCB07EBBFB}" srcOrd="4" destOrd="0" presId="urn:microsoft.com/office/officeart/2008/layout/NameandTitleOrganizationalChart"/>
    <dgm:cxn modelId="{0AB86D26-0BAF-4CC0-96C6-783C8CF19F6F}" type="presParOf" srcId="{71EE644F-E746-4533-AA4E-08237EA0E66C}" destId="{AB930CC1-C17F-454D-BA95-DC520CB0C0B4}" srcOrd="5" destOrd="0" presId="urn:microsoft.com/office/officeart/2008/layout/NameandTitleOrganizationalChart"/>
    <dgm:cxn modelId="{C0D8DF16-FA7A-49AE-8073-F296E56D61C9}" type="presParOf" srcId="{AB930CC1-C17F-454D-BA95-DC520CB0C0B4}" destId="{D153F458-EA49-42D7-AB6D-F40F0370BA9F}" srcOrd="0" destOrd="0" presId="urn:microsoft.com/office/officeart/2008/layout/NameandTitleOrganizationalChart"/>
    <dgm:cxn modelId="{6F8D1897-5291-41BA-87AB-26CAAE2B3C57}" type="presParOf" srcId="{D153F458-EA49-42D7-AB6D-F40F0370BA9F}" destId="{3180A86E-F518-46FD-AC08-1567EF60C8E6}" srcOrd="0" destOrd="0" presId="urn:microsoft.com/office/officeart/2008/layout/NameandTitleOrganizationalChart"/>
    <dgm:cxn modelId="{038A618A-F2FC-4E93-887B-36A2AA293A64}" type="presParOf" srcId="{D153F458-EA49-42D7-AB6D-F40F0370BA9F}" destId="{5A1ACCDC-08EC-43FD-86DE-71D8F79F4B31}" srcOrd="1" destOrd="0" presId="urn:microsoft.com/office/officeart/2008/layout/NameandTitleOrganizationalChart"/>
    <dgm:cxn modelId="{2E634A1B-8EC6-4C68-8930-00A5FB13CAB3}" type="presParOf" srcId="{D153F458-EA49-42D7-AB6D-F40F0370BA9F}" destId="{341F1E1F-AF8F-44AF-8CA6-29877467552C}" srcOrd="2" destOrd="0" presId="urn:microsoft.com/office/officeart/2008/layout/NameandTitleOrganizationalChart"/>
    <dgm:cxn modelId="{E83D27BB-265C-4E13-BDE4-B1450232E214}" type="presParOf" srcId="{AB930CC1-C17F-454D-BA95-DC520CB0C0B4}" destId="{D14DEAEC-BCB1-4163-B5EA-419E6B18BFA4}" srcOrd="1" destOrd="0" presId="urn:microsoft.com/office/officeart/2008/layout/NameandTitleOrganizationalChart"/>
    <dgm:cxn modelId="{C1A20A28-B856-4C55-A8BE-5D995F46B777}" type="presParOf" srcId="{D14DEAEC-BCB1-4163-B5EA-419E6B18BFA4}" destId="{538CD0A8-F368-4138-A897-50A27CBB5045}" srcOrd="0" destOrd="0" presId="urn:microsoft.com/office/officeart/2008/layout/NameandTitleOrganizationalChart"/>
    <dgm:cxn modelId="{AB9543DC-3839-4B9C-88CE-8023158889EE}" type="presParOf" srcId="{D14DEAEC-BCB1-4163-B5EA-419E6B18BFA4}" destId="{C1654C92-43F9-43D2-8F7B-97E61454C1AD}" srcOrd="1" destOrd="0" presId="urn:microsoft.com/office/officeart/2008/layout/NameandTitleOrganizationalChart"/>
    <dgm:cxn modelId="{83B5608C-494D-4961-B20C-5138DE4B36FB}" type="presParOf" srcId="{C1654C92-43F9-43D2-8F7B-97E61454C1AD}" destId="{8132BFE9-6E02-423D-A281-03AD841195BA}" srcOrd="0" destOrd="0" presId="urn:microsoft.com/office/officeart/2008/layout/NameandTitleOrganizationalChart"/>
    <dgm:cxn modelId="{F54B0A60-0B35-4605-9BAD-677EDC1755CD}" type="presParOf" srcId="{8132BFE9-6E02-423D-A281-03AD841195BA}" destId="{9DF2584E-8C9E-4F07-86FE-29505DB6DC40}" srcOrd="0" destOrd="0" presId="urn:microsoft.com/office/officeart/2008/layout/NameandTitleOrganizationalChart"/>
    <dgm:cxn modelId="{BB0AE0F8-EC22-4EF4-ADA3-B4248F4AE7D7}" type="presParOf" srcId="{8132BFE9-6E02-423D-A281-03AD841195BA}" destId="{5B466BB8-ACA9-47B5-B736-763DE016ABF2}" srcOrd="1" destOrd="0" presId="urn:microsoft.com/office/officeart/2008/layout/NameandTitleOrganizationalChart"/>
    <dgm:cxn modelId="{25AF801D-80EE-4DBA-BB47-CD2E0760A6E8}" type="presParOf" srcId="{8132BFE9-6E02-423D-A281-03AD841195BA}" destId="{1E12F1E2-1AF6-4C6E-AFDB-70197774C3DA}" srcOrd="2" destOrd="0" presId="urn:microsoft.com/office/officeart/2008/layout/NameandTitleOrganizationalChart"/>
    <dgm:cxn modelId="{438523E4-8969-4FB0-8255-C97BDCBE0769}" type="presParOf" srcId="{C1654C92-43F9-43D2-8F7B-97E61454C1AD}" destId="{21F480E4-3E70-47FE-B013-D5E9650265F3}" srcOrd="1" destOrd="0" presId="urn:microsoft.com/office/officeart/2008/layout/NameandTitleOrganizationalChart"/>
    <dgm:cxn modelId="{B25729C8-11AA-465D-A162-2A04504DA99E}" type="presParOf" srcId="{C1654C92-43F9-43D2-8F7B-97E61454C1AD}" destId="{298D1388-E5CE-49E0-AEFF-F5BEF2C25481}" srcOrd="2" destOrd="0" presId="urn:microsoft.com/office/officeart/2008/layout/NameandTitleOrganizationalChart"/>
    <dgm:cxn modelId="{5636843A-098F-4C1B-AEC6-DA7F082ACE59}" type="presParOf" srcId="{D14DEAEC-BCB1-4163-B5EA-419E6B18BFA4}" destId="{7E55FE5F-7987-449F-9DE2-5905359C2274}" srcOrd="2" destOrd="0" presId="urn:microsoft.com/office/officeart/2008/layout/NameandTitleOrganizationalChart"/>
    <dgm:cxn modelId="{9A80C77D-A647-4A58-92A1-89EDDC79E04C}" type="presParOf" srcId="{D14DEAEC-BCB1-4163-B5EA-419E6B18BFA4}" destId="{92667939-B50D-4C38-89B6-CC0680605BE6}" srcOrd="3" destOrd="0" presId="urn:microsoft.com/office/officeart/2008/layout/NameandTitleOrganizationalChart"/>
    <dgm:cxn modelId="{6532BE39-6FB3-4F3A-BF91-52E898A25A33}" type="presParOf" srcId="{92667939-B50D-4C38-89B6-CC0680605BE6}" destId="{79AF47F7-09B3-47FA-B170-AA9FEE7E5651}" srcOrd="0" destOrd="0" presId="urn:microsoft.com/office/officeart/2008/layout/NameandTitleOrganizationalChart"/>
    <dgm:cxn modelId="{930552DB-7C3A-403F-8BBE-FC7BC8729A37}" type="presParOf" srcId="{79AF47F7-09B3-47FA-B170-AA9FEE7E5651}" destId="{9C973363-6395-4DF6-9E44-5B40D193737B}" srcOrd="0" destOrd="0" presId="urn:microsoft.com/office/officeart/2008/layout/NameandTitleOrganizationalChart"/>
    <dgm:cxn modelId="{142B3FEB-B09E-4878-925A-4EC05443165B}" type="presParOf" srcId="{79AF47F7-09B3-47FA-B170-AA9FEE7E5651}" destId="{ABA27A55-7766-4ABD-ADF9-2B063FC649B8}" srcOrd="1" destOrd="0" presId="urn:microsoft.com/office/officeart/2008/layout/NameandTitleOrganizationalChart"/>
    <dgm:cxn modelId="{A2C14163-DFD7-431C-87F1-047C0928F2C8}" type="presParOf" srcId="{79AF47F7-09B3-47FA-B170-AA9FEE7E5651}" destId="{9AEBD897-7AAA-4C65-ABF6-A97AEAC556F5}" srcOrd="2" destOrd="0" presId="urn:microsoft.com/office/officeart/2008/layout/NameandTitleOrganizationalChart"/>
    <dgm:cxn modelId="{3ECC8E75-8D06-434B-A682-AA9C3A389826}" type="presParOf" srcId="{92667939-B50D-4C38-89B6-CC0680605BE6}" destId="{99CB3811-6255-44FB-BC07-7C0730595613}" srcOrd="1" destOrd="0" presId="urn:microsoft.com/office/officeart/2008/layout/NameandTitleOrganizationalChart"/>
    <dgm:cxn modelId="{0060312E-151B-4904-B1A0-9438D7288B23}" type="presParOf" srcId="{92667939-B50D-4C38-89B6-CC0680605BE6}" destId="{8AA11190-B361-4E94-A18A-07BA23C50A3E}" srcOrd="2" destOrd="0" presId="urn:microsoft.com/office/officeart/2008/layout/NameandTitleOrganizationalChart"/>
    <dgm:cxn modelId="{EE73244A-5098-4B1D-961B-AFCD33CD7225}" type="presParOf" srcId="{AB930CC1-C17F-454D-BA95-DC520CB0C0B4}" destId="{5E33FF08-12A4-4F68-B63D-48BCD095B8E4}" srcOrd="2" destOrd="0" presId="urn:microsoft.com/office/officeart/2008/layout/NameandTitleOrganizationalChart"/>
    <dgm:cxn modelId="{C3491801-168D-497A-BF4B-33E34FF7E179}" type="presParOf" srcId="{FEC09C7C-18A4-49E3-878D-7965EAA24BE9}" destId="{F2A29A1E-EFD0-4663-9B17-52A68B7F348C}" srcOrd="2" destOrd="0" presId="urn:microsoft.com/office/officeart/2008/layout/NameandTitleOrganizationalChar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7E55FE5F-7987-449F-9DE2-5905359C2274}">
      <dsp:nvSpPr>
        <dsp:cNvPr id="0" name=""/>
        <dsp:cNvSpPr/>
      </dsp:nvSpPr>
      <dsp:spPr>
        <a:xfrm>
          <a:off x="7360108" y="3108948"/>
          <a:ext cx="1490033" cy="702090"/>
        </a:xfrm>
        <a:custGeom>
          <a:avLst/>
          <a:gdLst/>
          <a:ahLst/>
          <a:cxnLst/>
          <a:rect l="0" t="0" r="0" b="0"/>
          <a:pathLst>
            <a:path>
              <a:moveTo>
                <a:pt x="0" y="0"/>
              </a:moveTo>
              <a:lnTo>
                <a:pt x="0" y="426583"/>
              </a:lnTo>
              <a:lnTo>
                <a:pt x="1490033" y="426583"/>
              </a:lnTo>
              <a:lnTo>
                <a:pt x="1490033" y="702090"/>
              </a:lnTo>
            </a:path>
          </a:pathLst>
        </a:custGeom>
        <a:noFill/>
        <a:ln w="25400" cap="flat" cmpd="sng" algn="ctr">
          <a:solidFill>
            <a:schemeClr val="accent1"/>
          </a:solidFill>
          <a:prstDash val="solid"/>
          <a:miter lim="800000"/>
        </a:ln>
        <a:effectLst/>
      </dsp:spPr>
      <dsp:style>
        <a:lnRef idx="2">
          <a:scrgbClr r="0" g="0" b="0"/>
        </a:lnRef>
        <a:fillRef idx="0">
          <a:scrgbClr r="0" g="0" b="0"/>
        </a:fillRef>
        <a:effectRef idx="0">
          <a:scrgbClr r="0" g="0" b="0"/>
        </a:effectRef>
        <a:fontRef idx="minor"/>
      </dsp:style>
    </dsp:sp>
    <dsp:sp modelId="{538CD0A8-F368-4138-A897-50A27CBB5045}">
      <dsp:nvSpPr>
        <dsp:cNvPr id="0" name=""/>
        <dsp:cNvSpPr/>
      </dsp:nvSpPr>
      <dsp:spPr>
        <a:xfrm>
          <a:off x="5830326" y="3108948"/>
          <a:ext cx="1529782" cy="682206"/>
        </a:xfrm>
        <a:custGeom>
          <a:avLst/>
          <a:gdLst/>
          <a:ahLst/>
          <a:cxnLst/>
          <a:rect l="0" t="0" r="0" b="0"/>
          <a:pathLst>
            <a:path>
              <a:moveTo>
                <a:pt x="1529782" y="0"/>
              </a:moveTo>
              <a:lnTo>
                <a:pt x="1529782" y="406700"/>
              </a:lnTo>
              <a:lnTo>
                <a:pt x="0" y="406700"/>
              </a:lnTo>
              <a:lnTo>
                <a:pt x="0" y="682206"/>
              </a:lnTo>
            </a:path>
          </a:pathLst>
        </a:custGeom>
        <a:noFill/>
        <a:ln w="25400" cap="flat" cmpd="sng" algn="ctr">
          <a:solidFill>
            <a:schemeClr val="accent1"/>
          </a:solidFill>
          <a:prstDash val="solid"/>
          <a:miter lim="800000"/>
        </a:ln>
        <a:effectLst/>
      </dsp:spPr>
      <dsp:style>
        <a:lnRef idx="2">
          <a:scrgbClr r="0" g="0" b="0"/>
        </a:lnRef>
        <a:fillRef idx="0">
          <a:scrgbClr r="0" g="0" b="0"/>
        </a:fillRef>
        <a:effectRef idx="0">
          <a:scrgbClr r="0" g="0" b="0"/>
        </a:effectRef>
        <a:fontRef idx="minor"/>
      </dsp:style>
    </dsp:sp>
    <dsp:sp modelId="{12947C85-DEA4-4CE4-BBD7-27CCB07EBBFB}">
      <dsp:nvSpPr>
        <dsp:cNvPr id="0" name=""/>
        <dsp:cNvSpPr/>
      </dsp:nvSpPr>
      <dsp:spPr>
        <a:xfrm>
          <a:off x="4300544" y="1245999"/>
          <a:ext cx="3059564" cy="682206"/>
        </a:xfrm>
        <a:custGeom>
          <a:avLst/>
          <a:gdLst/>
          <a:ahLst/>
          <a:cxnLst/>
          <a:rect l="0" t="0" r="0" b="0"/>
          <a:pathLst>
            <a:path>
              <a:moveTo>
                <a:pt x="0" y="0"/>
              </a:moveTo>
              <a:lnTo>
                <a:pt x="0" y="406700"/>
              </a:lnTo>
              <a:lnTo>
                <a:pt x="3059564" y="406700"/>
              </a:lnTo>
              <a:lnTo>
                <a:pt x="3059564" y="682206"/>
              </a:lnTo>
            </a:path>
          </a:pathLst>
        </a:custGeom>
        <a:noFill/>
        <a:ln w="25400" cap="flat" cmpd="sng" algn="ctr">
          <a:solidFill>
            <a:schemeClr val="accent1"/>
          </a:solidFill>
          <a:prstDash val="solid"/>
          <a:miter lim="800000"/>
        </a:ln>
        <a:effectLst/>
      </dsp:spPr>
      <dsp:style>
        <a:lnRef idx="2">
          <a:scrgbClr r="0" g="0" b="0"/>
        </a:lnRef>
        <a:fillRef idx="0">
          <a:scrgbClr r="0" g="0" b="0"/>
        </a:fillRef>
        <a:effectRef idx="0">
          <a:scrgbClr r="0" g="0" b="0"/>
        </a:effectRef>
        <a:fontRef idx="minor"/>
      </dsp:style>
    </dsp:sp>
    <dsp:sp modelId="{0F9CD9C0-6006-46DC-AFAD-A2CF6FA0D390}">
      <dsp:nvSpPr>
        <dsp:cNvPr id="0" name=""/>
        <dsp:cNvSpPr/>
      </dsp:nvSpPr>
      <dsp:spPr>
        <a:xfrm>
          <a:off x="4254824" y="1245999"/>
          <a:ext cx="91440" cy="682206"/>
        </a:xfrm>
        <a:custGeom>
          <a:avLst/>
          <a:gdLst/>
          <a:ahLst/>
          <a:cxnLst/>
          <a:rect l="0" t="0" r="0" b="0"/>
          <a:pathLst>
            <a:path>
              <a:moveTo>
                <a:pt x="45720" y="0"/>
              </a:moveTo>
              <a:lnTo>
                <a:pt x="45720" y="682206"/>
              </a:lnTo>
            </a:path>
          </a:pathLst>
        </a:custGeom>
        <a:noFill/>
        <a:ln w="25400" cap="flat" cmpd="sng" algn="ctr">
          <a:solidFill>
            <a:schemeClr val="accent1"/>
          </a:solidFill>
          <a:prstDash val="solid"/>
          <a:miter lim="800000"/>
        </a:ln>
        <a:effectLst/>
      </dsp:spPr>
      <dsp:style>
        <a:lnRef idx="2">
          <a:scrgbClr r="0" g="0" b="0"/>
        </a:lnRef>
        <a:fillRef idx="0">
          <a:scrgbClr r="0" g="0" b="0"/>
        </a:fillRef>
        <a:effectRef idx="0">
          <a:scrgbClr r="0" g="0" b="0"/>
        </a:effectRef>
        <a:fontRef idx="minor"/>
      </dsp:style>
    </dsp:sp>
    <dsp:sp modelId="{6C00A2E6-FEF7-4639-B479-FDEC0E51B70C}">
      <dsp:nvSpPr>
        <dsp:cNvPr id="0" name=""/>
        <dsp:cNvSpPr/>
      </dsp:nvSpPr>
      <dsp:spPr>
        <a:xfrm>
          <a:off x="1240979" y="1245999"/>
          <a:ext cx="3059564" cy="682206"/>
        </a:xfrm>
        <a:custGeom>
          <a:avLst/>
          <a:gdLst/>
          <a:ahLst/>
          <a:cxnLst/>
          <a:rect l="0" t="0" r="0" b="0"/>
          <a:pathLst>
            <a:path>
              <a:moveTo>
                <a:pt x="3059564" y="0"/>
              </a:moveTo>
              <a:lnTo>
                <a:pt x="3059564" y="406700"/>
              </a:lnTo>
              <a:lnTo>
                <a:pt x="0" y="406700"/>
              </a:lnTo>
              <a:lnTo>
                <a:pt x="0" y="682206"/>
              </a:lnTo>
            </a:path>
          </a:pathLst>
        </a:custGeom>
        <a:noFill/>
        <a:ln w="25400" cap="flat" cmpd="sng" algn="ctr">
          <a:solidFill>
            <a:schemeClr val="accent1"/>
          </a:solidFill>
          <a:prstDash val="solid"/>
          <a:miter lim="800000"/>
        </a:ln>
        <a:effectLst/>
      </dsp:spPr>
      <dsp:style>
        <a:lnRef idx="2">
          <a:scrgbClr r="0" g="0" b="0"/>
        </a:lnRef>
        <a:fillRef idx="0">
          <a:scrgbClr r="0" g="0" b="0"/>
        </a:fillRef>
        <a:effectRef idx="0">
          <a:scrgbClr r="0" g="0" b="0"/>
        </a:effectRef>
        <a:fontRef idx="minor"/>
      </dsp:style>
    </dsp:sp>
    <dsp:sp modelId="{4E030C3D-6A15-4E3B-A9CC-CBCA67B3B445}">
      <dsp:nvSpPr>
        <dsp:cNvPr id="0" name=""/>
        <dsp:cNvSpPr/>
      </dsp:nvSpPr>
      <dsp:spPr>
        <a:xfrm>
          <a:off x="3160293" y="65256"/>
          <a:ext cx="2280501" cy="1180742"/>
        </a:xfrm>
        <a:prstGeom prst="roundRect">
          <a:avLst/>
        </a:prstGeom>
        <a:solidFill>
          <a:srgbClr val="7030A0"/>
        </a:solidFill>
        <a:ln w="12700" cap="flat" cmpd="sng" algn="ctr">
          <a:solidFill>
            <a:schemeClr val="lt1">
              <a:hueOff val="0"/>
              <a:satOff val="0"/>
              <a:lumOff val="0"/>
              <a:alphaOff val="0"/>
            </a:schemeClr>
          </a:solidFill>
          <a:prstDash val="solid"/>
          <a:miter lim="800000"/>
        </a:ln>
        <a:effectLst>
          <a:glow rad="101600">
            <a:schemeClr val="accent1">
              <a:satMod val="175000"/>
              <a:alpha val="4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66616" numCol="1" spcCol="1270" anchor="ctr" anchorCtr="0">
          <a:noAutofit/>
        </a:bodyPr>
        <a:lstStyle/>
        <a:p>
          <a:pPr lvl="0" algn="ctr" defTabSz="933450">
            <a:lnSpc>
              <a:spcPct val="90000"/>
            </a:lnSpc>
            <a:spcBef>
              <a:spcPct val="0"/>
            </a:spcBef>
            <a:spcAft>
              <a:spcPct val="35000"/>
            </a:spcAft>
          </a:pPr>
          <a:r>
            <a:rPr lang="en-US" sz="2100" kern="1200" dirty="0" smtClean="0">
              <a:latin typeface="Arial" panose="020B0604020202020204" pitchFamily="34" charset="0"/>
              <a:cs typeface="Arial" panose="020B0604020202020204" pitchFamily="34" charset="0"/>
            </a:rPr>
            <a:t>Total Deaths 182827</a:t>
          </a:r>
          <a:endParaRPr lang="en-IN" sz="2100" kern="1200" dirty="0">
            <a:latin typeface="Arial" panose="020B0604020202020204" pitchFamily="34" charset="0"/>
            <a:cs typeface="Arial" panose="020B0604020202020204" pitchFamily="34" charset="0"/>
          </a:endParaRPr>
        </a:p>
      </dsp:txBody>
      <dsp:txXfrm>
        <a:off x="3160293" y="65256"/>
        <a:ext cx="2280501" cy="1180742"/>
      </dsp:txXfrm>
    </dsp:sp>
    <dsp:sp modelId="{D2531BC8-2293-4034-B899-041569260ACA}">
      <dsp:nvSpPr>
        <dsp:cNvPr id="0" name=""/>
        <dsp:cNvSpPr/>
      </dsp:nvSpPr>
      <dsp:spPr>
        <a:xfrm>
          <a:off x="5763257" y="367748"/>
          <a:ext cx="2052451" cy="393580"/>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3500" tIns="15875" rIns="63500" bIns="15875" numCol="1" spcCol="1270" anchor="ctr" anchorCtr="0">
          <a:noAutofit/>
        </a:bodyPr>
        <a:lstStyle/>
        <a:p>
          <a:pPr lvl="0" algn="r" defTabSz="1111250">
            <a:lnSpc>
              <a:spcPct val="90000"/>
            </a:lnSpc>
            <a:spcBef>
              <a:spcPct val="0"/>
            </a:spcBef>
            <a:spcAft>
              <a:spcPct val="35000"/>
            </a:spcAft>
          </a:pPr>
          <a:endParaRPr lang="en-IN" sz="2500" kern="1200"/>
        </a:p>
      </dsp:txBody>
      <dsp:txXfrm>
        <a:off x="5763257" y="367748"/>
        <a:ext cx="2052451" cy="393580"/>
      </dsp:txXfrm>
    </dsp:sp>
    <dsp:sp modelId="{E004D034-1915-4C3A-A710-E587B646ABCE}">
      <dsp:nvSpPr>
        <dsp:cNvPr id="0" name=""/>
        <dsp:cNvSpPr/>
      </dsp:nvSpPr>
      <dsp:spPr>
        <a:xfrm>
          <a:off x="100729" y="1928205"/>
          <a:ext cx="2280501" cy="11807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66616" numCol="1" spcCol="1270" anchor="ctr" anchorCtr="0">
          <a:noAutofit/>
        </a:bodyPr>
        <a:lstStyle/>
        <a:p>
          <a:pPr lvl="0" algn="l"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Less than 1 Year</a:t>
          </a:r>
        </a:p>
        <a:p>
          <a:pPr lvl="0" algn="ctr"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18885</a:t>
          </a:r>
          <a:endParaRPr lang="en-IN" sz="2100" kern="1200" dirty="0">
            <a:latin typeface="Arial" panose="020B0604020202020204" pitchFamily="34" charset="0"/>
            <a:cs typeface="Arial" panose="020B0604020202020204" pitchFamily="34" charset="0"/>
          </a:endParaRPr>
        </a:p>
      </dsp:txBody>
      <dsp:txXfrm>
        <a:off x="100729" y="1928205"/>
        <a:ext cx="2280501" cy="1180742"/>
      </dsp:txXfrm>
    </dsp:sp>
    <dsp:sp modelId="{E4802E81-DC7F-4761-A6C8-7154DD0706DF}">
      <dsp:nvSpPr>
        <dsp:cNvPr id="0" name=""/>
        <dsp:cNvSpPr/>
      </dsp:nvSpPr>
      <dsp:spPr>
        <a:xfrm>
          <a:off x="556829" y="2846561"/>
          <a:ext cx="2052451" cy="39358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19050" rIns="76200" bIns="19050" numCol="1" spcCol="1270" anchor="ctr" anchorCtr="0">
          <a:noAutofit/>
        </a:bodyPr>
        <a:lstStyle/>
        <a:p>
          <a:pPr lvl="0" algn="ctr" defTabSz="1333500">
            <a:lnSpc>
              <a:spcPct val="90000"/>
            </a:lnSpc>
            <a:spcBef>
              <a:spcPct val="0"/>
            </a:spcBef>
            <a:spcAft>
              <a:spcPct val="35000"/>
            </a:spcAft>
          </a:pPr>
          <a:r>
            <a:rPr lang="en-US" sz="3000" kern="1200" dirty="0" smtClean="0">
              <a:latin typeface="Aharoni" panose="02010803020104030203" pitchFamily="2" charset="-79"/>
              <a:cs typeface="Aharoni" panose="02010803020104030203" pitchFamily="2" charset="-79"/>
            </a:rPr>
            <a:t>(10.3%)</a:t>
          </a:r>
          <a:endParaRPr lang="en-IN" sz="3000" kern="1200" dirty="0">
            <a:latin typeface="Aharoni" panose="02010803020104030203" pitchFamily="2" charset="-79"/>
            <a:cs typeface="Aharoni" panose="02010803020104030203" pitchFamily="2" charset="-79"/>
          </a:endParaRPr>
        </a:p>
      </dsp:txBody>
      <dsp:txXfrm>
        <a:off x="556829" y="2846561"/>
        <a:ext cx="2052451" cy="393580"/>
      </dsp:txXfrm>
    </dsp:sp>
    <dsp:sp modelId="{65857E4C-D569-4F29-9A5F-6C4C97EC01C5}">
      <dsp:nvSpPr>
        <dsp:cNvPr id="0" name=""/>
        <dsp:cNvSpPr/>
      </dsp:nvSpPr>
      <dsp:spPr>
        <a:xfrm>
          <a:off x="3160293" y="1928205"/>
          <a:ext cx="2280501" cy="11807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66616" numCol="1" spcCol="1270" anchor="ctr" anchorCtr="0">
          <a:noAutofit/>
        </a:bodyPr>
        <a:lstStyle/>
        <a:p>
          <a:pPr lvl="0" algn="ctr"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1  to 14 Years</a:t>
          </a:r>
        </a:p>
        <a:p>
          <a:pPr lvl="0" algn="ctr"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7263</a:t>
          </a:r>
          <a:endParaRPr lang="en-IN" sz="2100" kern="1200" dirty="0">
            <a:latin typeface="Arial" panose="020B0604020202020204" pitchFamily="34" charset="0"/>
            <a:cs typeface="Arial" panose="020B0604020202020204" pitchFamily="34" charset="0"/>
          </a:endParaRPr>
        </a:p>
      </dsp:txBody>
      <dsp:txXfrm>
        <a:off x="3160293" y="1928205"/>
        <a:ext cx="2280501" cy="1180742"/>
      </dsp:txXfrm>
    </dsp:sp>
    <dsp:sp modelId="{D80DE061-36E2-4FCE-A4D7-4CE7B138F1B6}">
      <dsp:nvSpPr>
        <dsp:cNvPr id="0" name=""/>
        <dsp:cNvSpPr/>
      </dsp:nvSpPr>
      <dsp:spPr>
        <a:xfrm>
          <a:off x="3616393" y="2846561"/>
          <a:ext cx="2052451" cy="39358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19050" rIns="76200" bIns="19050" numCol="1" spcCol="1270" anchor="ctr" anchorCtr="0">
          <a:noAutofit/>
        </a:bodyPr>
        <a:lstStyle/>
        <a:p>
          <a:pPr lvl="0" algn="ctr" defTabSz="1333500">
            <a:lnSpc>
              <a:spcPct val="90000"/>
            </a:lnSpc>
            <a:spcBef>
              <a:spcPct val="0"/>
            </a:spcBef>
            <a:spcAft>
              <a:spcPct val="35000"/>
            </a:spcAft>
          </a:pPr>
          <a:r>
            <a:rPr lang="en-US" sz="3000" kern="1200" dirty="0" smtClean="0">
              <a:latin typeface="Aharoni" panose="02010803020104030203" pitchFamily="2" charset="-79"/>
              <a:cs typeface="Aharoni" panose="02010803020104030203" pitchFamily="2" charset="-79"/>
            </a:rPr>
            <a:t>(4.0%)</a:t>
          </a:r>
          <a:endParaRPr lang="en-IN" sz="3000" kern="1200" dirty="0">
            <a:latin typeface="Aharoni" panose="02010803020104030203" pitchFamily="2" charset="-79"/>
            <a:cs typeface="Aharoni" panose="02010803020104030203" pitchFamily="2" charset="-79"/>
          </a:endParaRPr>
        </a:p>
      </dsp:txBody>
      <dsp:txXfrm>
        <a:off x="3616393" y="2846561"/>
        <a:ext cx="2052451" cy="393580"/>
      </dsp:txXfrm>
    </dsp:sp>
    <dsp:sp modelId="{3180A86E-F518-46FD-AC08-1567EF60C8E6}">
      <dsp:nvSpPr>
        <dsp:cNvPr id="0" name=""/>
        <dsp:cNvSpPr/>
      </dsp:nvSpPr>
      <dsp:spPr>
        <a:xfrm>
          <a:off x="6219858" y="1928205"/>
          <a:ext cx="2280501" cy="11807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66616" numCol="1" spcCol="1270" anchor="ctr" anchorCtr="0">
          <a:noAutofit/>
        </a:bodyPr>
        <a:lstStyle/>
        <a:p>
          <a:pPr lvl="0" algn="ctr"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15 Years &amp; Above</a:t>
          </a:r>
        </a:p>
        <a:p>
          <a:pPr lvl="0" algn="ctr"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156679</a:t>
          </a:r>
          <a:endParaRPr lang="en-IN" sz="2100" kern="1200" dirty="0">
            <a:latin typeface="Arial" panose="020B0604020202020204" pitchFamily="34" charset="0"/>
            <a:cs typeface="Arial" panose="020B0604020202020204" pitchFamily="34" charset="0"/>
          </a:endParaRPr>
        </a:p>
      </dsp:txBody>
      <dsp:txXfrm>
        <a:off x="6219858" y="1928205"/>
        <a:ext cx="2280501" cy="1180742"/>
      </dsp:txXfrm>
    </dsp:sp>
    <dsp:sp modelId="{5A1ACCDC-08EC-43FD-86DE-71D8F79F4B31}">
      <dsp:nvSpPr>
        <dsp:cNvPr id="0" name=""/>
        <dsp:cNvSpPr/>
      </dsp:nvSpPr>
      <dsp:spPr>
        <a:xfrm>
          <a:off x="6675958" y="2846561"/>
          <a:ext cx="2052451" cy="39358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19050" rIns="76200" bIns="19050" numCol="1" spcCol="1270" anchor="ctr" anchorCtr="0">
          <a:noAutofit/>
        </a:bodyPr>
        <a:lstStyle/>
        <a:p>
          <a:pPr lvl="0" algn="ctr" defTabSz="1333500">
            <a:lnSpc>
              <a:spcPct val="90000"/>
            </a:lnSpc>
            <a:spcBef>
              <a:spcPct val="0"/>
            </a:spcBef>
            <a:spcAft>
              <a:spcPct val="35000"/>
            </a:spcAft>
          </a:pPr>
          <a:r>
            <a:rPr lang="en-US" sz="3000" kern="1200" dirty="0" smtClean="0">
              <a:latin typeface="Aharoni" panose="02010803020104030203" pitchFamily="2" charset="-79"/>
              <a:cs typeface="Aharoni" panose="02010803020104030203" pitchFamily="2" charset="-79"/>
            </a:rPr>
            <a:t>(85.7%)</a:t>
          </a:r>
          <a:endParaRPr lang="en-IN" sz="3000" kern="1200" dirty="0">
            <a:latin typeface="Aharoni" panose="02010803020104030203" pitchFamily="2" charset="-79"/>
            <a:cs typeface="Aharoni" panose="02010803020104030203" pitchFamily="2" charset="-79"/>
          </a:endParaRPr>
        </a:p>
      </dsp:txBody>
      <dsp:txXfrm>
        <a:off x="6675958" y="2846561"/>
        <a:ext cx="2052451" cy="393580"/>
      </dsp:txXfrm>
    </dsp:sp>
    <dsp:sp modelId="{9DF2584E-8C9E-4F07-86FE-29505DB6DC40}">
      <dsp:nvSpPr>
        <dsp:cNvPr id="0" name=""/>
        <dsp:cNvSpPr/>
      </dsp:nvSpPr>
      <dsp:spPr>
        <a:xfrm>
          <a:off x="4690075" y="3791155"/>
          <a:ext cx="2280501" cy="1180742"/>
        </a:xfrm>
        <a:prstGeom prst="round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66616" numCol="1" spcCol="1270" anchor="ctr" anchorCtr="0">
          <a:noAutofit/>
        </a:bodyPr>
        <a:lstStyle/>
        <a:p>
          <a:pPr lvl="0" algn="ctr"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15 to 69 Years</a:t>
          </a:r>
        </a:p>
        <a:p>
          <a:pPr lvl="0" algn="ctr"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91391</a:t>
          </a:r>
          <a:endParaRPr lang="en-IN" sz="2100" kern="1200" dirty="0">
            <a:latin typeface="Arial" panose="020B0604020202020204" pitchFamily="34" charset="0"/>
            <a:cs typeface="Arial" panose="020B0604020202020204" pitchFamily="34" charset="0"/>
          </a:endParaRPr>
        </a:p>
      </dsp:txBody>
      <dsp:txXfrm>
        <a:off x="4690075" y="3791155"/>
        <a:ext cx="2280501" cy="1180742"/>
      </dsp:txXfrm>
    </dsp:sp>
    <dsp:sp modelId="{5B466BB8-ACA9-47B5-B736-763DE016ABF2}">
      <dsp:nvSpPr>
        <dsp:cNvPr id="0" name=""/>
        <dsp:cNvSpPr/>
      </dsp:nvSpPr>
      <dsp:spPr>
        <a:xfrm>
          <a:off x="5146176" y="4709510"/>
          <a:ext cx="2052451" cy="39358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19050" rIns="76200" bIns="19050" numCol="1" spcCol="1270" anchor="ctr" anchorCtr="0">
          <a:noAutofit/>
        </a:bodyPr>
        <a:lstStyle/>
        <a:p>
          <a:pPr lvl="0" algn="ctr" defTabSz="1333500">
            <a:lnSpc>
              <a:spcPct val="90000"/>
            </a:lnSpc>
            <a:spcBef>
              <a:spcPct val="0"/>
            </a:spcBef>
            <a:spcAft>
              <a:spcPct val="35000"/>
            </a:spcAft>
          </a:pPr>
          <a:r>
            <a:rPr lang="en-US" sz="3000" kern="1200" dirty="0" smtClean="0">
              <a:latin typeface="Aharoni" panose="02010803020104030203" pitchFamily="2" charset="-79"/>
              <a:cs typeface="Aharoni" panose="02010803020104030203" pitchFamily="2" charset="-79"/>
            </a:rPr>
            <a:t>(58.3%)</a:t>
          </a:r>
          <a:endParaRPr lang="en-IN" sz="3000" kern="1200" dirty="0">
            <a:latin typeface="Aharoni" panose="02010803020104030203" pitchFamily="2" charset="-79"/>
            <a:cs typeface="Aharoni" panose="02010803020104030203" pitchFamily="2" charset="-79"/>
          </a:endParaRPr>
        </a:p>
      </dsp:txBody>
      <dsp:txXfrm>
        <a:off x="5146176" y="4709510"/>
        <a:ext cx="2052451" cy="393580"/>
      </dsp:txXfrm>
    </dsp:sp>
    <dsp:sp modelId="{9C973363-6395-4DF6-9E44-5B40D193737B}">
      <dsp:nvSpPr>
        <dsp:cNvPr id="0" name=""/>
        <dsp:cNvSpPr/>
      </dsp:nvSpPr>
      <dsp:spPr>
        <a:xfrm>
          <a:off x="7709891" y="3811038"/>
          <a:ext cx="2280501" cy="1180742"/>
        </a:xfrm>
        <a:prstGeom prst="round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66616" numCol="1" spcCol="1270" anchor="ctr" anchorCtr="0">
          <a:noAutofit/>
        </a:bodyPr>
        <a:lstStyle/>
        <a:p>
          <a:pPr lvl="0" algn="ctr"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70 or More Years</a:t>
          </a:r>
        </a:p>
        <a:p>
          <a:pPr lvl="0" algn="ctr" defTabSz="933450">
            <a:lnSpc>
              <a:spcPct val="90000"/>
            </a:lnSpc>
            <a:spcBef>
              <a:spcPct val="0"/>
            </a:spcBef>
            <a:spcAft>
              <a:spcPct val="35000"/>
            </a:spcAft>
          </a:pPr>
          <a:r>
            <a:rPr lang="en-IN" sz="2100" b="0" i="0" u="none" kern="1200" dirty="0" smtClean="0">
              <a:latin typeface="Arial" panose="020B0604020202020204" pitchFamily="34" charset="0"/>
              <a:cs typeface="Arial" panose="020B0604020202020204" pitchFamily="34" charset="0"/>
            </a:rPr>
            <a:t>65288</a:t>
          </a:r>
          <a:endParaRPr lang="en-IN" sz="2100" kern="1200" dirty="0">
            <a:latin typeface="Arial" panose="020B0604020202020204" pitchFamily="34" charset="0"/>
            <a:cs typeface="Arial" panose="020B0604020202020204" pitchFamily="34" charset="0"/>
          </a:endParaRPr>
        </a:p>
      </dsp:txBody>
      <dsp:txXfrm>
        <a:off x="7709891" y="3811038"/>
        <a:ext cx="2280501" cy="1180742"/>
      </dsp:txXfrm>
    </dsp:sp>
    <dsp:sp modelId="{ABA27A55-7766-4ABD-ADF9-2B063FC649B8}">
      <dsp:nvSpPr>
        <dsp:cNvPr id="0" name=""/>
        <dsp:cNvSpPr/>
      </dsp:nvSpPr>
      <dsp:spPr>
        <a:xfrm>
          <a:off x="8205740" y="4709510"/>
          <a:ext cx="2052451" cy="39358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19050" rIns="76200" bIns="19050" numCol="1" spcCol="1270" anchor="ctr" anchorCtr="0">
          <a:noAutofit/>
        </a:bodyPr>
        <a:lstStyle/>
        <a:p>
          <a:pPr lvl="0" algn="ctr" defTabSz="1333500">
            <a:lnSpc>
              <a:spcPct val="90000"/>
            </a:lnSpc>
            <a:spcBef>
              <a:spcPct val="0"/>
            </a:spcBef>
            <a:spcAft>
              <a:spcPct val="35000"/>
            </a:spcAft>
          </a:pPr>
          <a:r>
            <a:rPr lang="en-US" sz="3000" kern="1200" dirty="0" smtClean="0">
              <a:latin typeface="Aharoni" panose="02010803020104030203" pitchFamily="2" charset="-79"/>
              <a:cs typeface="Aharoni" panose="02010803020104030203" pitchFamily="2" charset="-79"/>
            </a:rPr>
            <a:t>(41.7%)</a:t>
          </a:r>
          <a:endParaRPr lang="en-IN" sz="3000" kern="1200" dirty="0">
            <a:latin typeface="Aharoni" panose="02010803020104030203" pitchFamily="2" charset="-79"/>
            <a:cs typeface="Aharoni" panose="02010803020104030203" pitchFamily="2" charset="-79"/>
          </a:endParaRPr>
        </a:p>
      </dsp:txBody>
      <dsp:txXfrm>
        <a:off x="8205740" y="4709510"/>
        <a:ext cx="2052451" cy="393580"/>
      </dsp:txXfrm>
    </dsp:sp>
  </dsp:spTree>
</dsp:drawing>
</file>

<file path=ppt/diagrams/layout1.xml><?xml version="1.0" encoding="utf-8"?>
<dgm:layoutDef xmlns:dgm="http://schemas.openxmlformats.org/drawingml/2006/diagram" xmlns:a="http://schemas.openxmlformats.org/drawingml/2006/main" uniqueId="urn:microsoft.com/office/officeart/2008/layout/NameandTitleOrganizationalChart">
  <dgm:title val=""/>
  <dgm:desc val=""/>
  <dgm:catLst>
    <dgm:cat type="hierarchy" pri="125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1" styleLbl="fgAcc0">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alg type="conn">
                            <dgm:param type="connRout" val="bend"/>
                            <dgm:param type="dim" val="1D"/>
                            <dgm:param type="endSty" val="noArr"/>
                            <dgm:param type="begPts" val="bCtr"/>
                            <dgm:param type="endPts" val="tCtr"/>
                            <dgm:param type="bendPt" val="end"/>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41" func="var" arg="hierBranch" op="equ" val="hang">
                    <dgm:layoutNode name="Name42">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3">
                    <dgm:layoutNode name="Name44">
                      <dgm:choose name="Name45">
                        <dgm:if name="Name46" axis="self" func="depth" op="lte" val="2">
                          <dgm:choose name="Name47">
                            <dgm:if name="Name48" axis="par ch" ptType="node asst" func="cnt" op="gte" val="1">
                              <dgm:alg type="conn">
                                <dgm:param type="connRout" val="bend"/>
                                <dgm:param type="dim" val="1D"/>
                                <dgm:param type="endSty" val="noArr"/>
                                <dgm:param type="begPts" val="bCtr"/>
                                <dgm:param type="endPts" val="midL midR"/>
                              </dgm:alg>
                            </dgm:if>
                            <dgm:else name="Name49">
                              <dgm:alg type="conn">
                                <dgm:param type="connRout" val="bend"/>
                                <dgm:param type="dim" val="1D"/>
                                <dgm:param type="endSty" val="noArr"/>
                                <dgm:param type="begPts" val="bCtr"/>
                                <dgm:param type="endPts" val="midL midR"/>
                                <dgm:param type="srcNode" val="rootConnector1"/>
                              </dgm:alg>
                            </dgm:else>
                          </dgm:choose>
                        </dgm:if>
                        <dgm:else name="Name50">
                          <dgm:choose name="Name51">
                            <dgm:if name="Name52" axis="par ch" ptType="node asst" func="cnt" op="gte" val="1">
                              <dgm:alg type="conn">
                                <dgm:param type="connRout" val="bend"/>
                                <dgm:param type="dim" val="1D"/>
                                <dgm:param type="endSty" val="noArr"/>
                                <dgm:param type="begPts" val="bCtr"/>
                                <dgm:param type="endPts" val="midL midR"/>
                              </dgm:alg>
                            </dgm:if>
                            <dgm:else name="Name53">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54">
                  <dgm:if name="Name55" func="var" arg="hierBranch" op="equ" val="l">
                    <dgm:choose name="Name56">
                      <dgm:if name="Name57"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58">
                        <dgm:alg type="hierRoot">
                          <dgm:param type="hierAlign" val="tR"/>
                        </dgm:alg>
                        <dgm:shape xmlns:r="http://schemas.openxmlformats.org/officeDocument/2006/relationships" r:blip="">
                          <dgm:adjLst/>
                        </dgm:shape>
                        <dgm:presOf/>
                        <dgm:constrLst>
                          <dgm:constr type="alignOff" val="0.25"/>
                        </dgm:constrLst>
                      </dgm:else>
                    </dgm:choose>
                  </dgm:if>
                  <dgm:if name="Name59" func="var" arg="hierBranch" op="equ" val="r">
                    <dgm:choose name="Name60">
                      <dgm:if name="Name61"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2">
                        <dgm:alg type="hierRoot">
                          <dgm:param type="hierAlign" val="tL"/>
                        </dgm:alg>
                        <dgm:shape xmlns:r="http://schemas.openxmlformats.org/officeDocument/2006/relationships" r:blip="">
                          <dgm:adjLst/>
                        </dgm:shape>
                        <dgm:presOf/>
                        <dgm:constrLst>
                          <dgm:constr type="alignOff" val="0.25"/>
                        </dgm:constrLst>
                      </dgm:else>
                    </dgm:choose>
                  </dgm:if>
                  <dgm:if name="Name63"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4"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65">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66">
                    <dgm:if name="Name67" func="var" arg="hierBranch" op="equ" val="init">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68" func="var" arg="hierBranch" op="equ" val="l">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69" func="var" arg="hierBranch" op="equ" val="r">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70">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2" styleLbl="fgAcc1">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71">
                    <dgm:if name="Name72" func="var" arg="hierBranch" op="equ" val="l">
                      <dgm:alg type="hierChild">
                        <dgm:param type="chAlign" val="r"/>
                        <dgm:param type="linDir" val="fromT"/>
                      </dgm:alg>
                    </dgm:if>
                    <dgm:if name="Name73" func="var" arg="hierBranch" op="equ" val="r">
                      <dgm:alg type="hierChild">
                        <dgm:param type="chAlign" val="l"/>
                        <dgm:param type="linDir" val="fromT"/>
                      </dgm:alg>
                    </dgm:if>
                    <dgm:if name="Name74" func="var" arg="hierBranch" op="equ" val="hang">
                      <dgm:choose name="Name75">
                        <dgm:if name="Name76" func="var" arg="dir" op="equ" val="norm">
                          <dgm:alg type="hierChild">
                            <dgm:param type="chAlign" val="l"/>
                            <dgm:param type="linDir" val="fromL"/>
                            <dgm:param type="secChAlign" val="t"/>
                            <dgm:param type="secLinDir" val="fromT"/>
                          </dgm:alg>
                        </dgm:if>
                        <dgm:else name="Name77">
                          <dgm:alg type="hierChild">
                            <dgm:param type="chAlign" val="l"/>
                            <dgm:param type="linDir" val="fromR"/>
                            <dgm:param type="secChAlign" val="t"/>
                            <dgm:param type="secLinDir" val="fromT"/>
                          </dgm:alg>
                        </dgm:else>
                      </dgm:choose>
                    </dgm:if>
                    <dgm:if name="Name78" func="var" arg="hierBranch" op="equ" val="std">
                      <dgm:choose name="Name79">
                        <dgm:if name="Name80" func="var" arg="dir" op="equ" val="norm">
                          <dgm:alg type="hierChild"/>
                        </dgm:if>
                        <dgm:else name="Name81">
                          <dgm:alg type="hierChild">
                            <dgm:param type="linDir" val="fromR"/>
                          </dgm:alg>
                        </dgm:else>
                      </dgm:choose>
                    </dgm:if>
                    <dgm:if name="Name82" func="var" arg="hierBranch" op="equ" val="init">
                      <dgm:choose name="Name83">
                        <dgm:if name="Name84" func="var" arg="dir" op="equ" val="norm">
                          <dgm:alg type="hierChild"/>
                        </dgm:if>
                        <dgm:else name="Name85">
                          <dgm:alg type="hierChild">
                            <dgm:param type="linDir" val="fromR"/>
                          </dgm:alg>
                        </dgm:else>
                      </dgm:choose>
                    </dgm:if>
                    <dgm:else name="Name86"/>
                  </dgm:choose>
                  <dgm:shape xmlns:r="http://schemas.openxmlformats.org/officeDocument/2006/relationships" r:blip="">
                    <dgm:adjLst/>
                  </dgm:shape>
                  <dgm:presOf/>
                  <dgm:constrLst/>
                  <dgm:ruleLst/>
                  <dgm:forEach name="Name87" ref="rep2a"/>
                </dgm:layoutNode>
                <dgm:layoutNode name="hierChild5">
                  <dgm:choose name="Name88">
                    <dgm:if name="Name89" func="var" arg="dir" op="equ" val="norm">
                      <dgm:alg type="hierChild">
                        <dgm:param type="chAlign" val="l"/>
                        <dgm:param type="linDir" val="fromL"/>
                        <dgm:param type="secChAlign" val="t"/>
                        <dgm:param type="secLinDir" val="fromT"/>
                      </dgm:alg>
                    </dgm:if>
                    <dgm:else name="Name90">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91" ref="rep2b"/>
                </dgm:layoutNode>
              </dgm:layoutNode>
            </dgm:forEach>
          </dgm:layoutNode>
          <dgm:layoutNode name="hierChild3">
            <dgm:choose name="Name92">
              <dgm:if name="Name93" func="var" arg="dir" op="equ" val="norm">
                <dgm:alg type="hierChild">
                  <dgm:param type="chAlign" val="l"/>
                  <dgm:param type="linDir" val="fromL"/>
                  <dgm:param type="secChAlign" val="t"/>
                  <dgm:param type="secLinDir" val="fromT"/>
                </dgm:alg>
              </dgm:if>
              <dgm:else name="Name94">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95" axis="precedSib" ptType="parTrans" st="-1" cnt="1">
                <dgm:layoutNode name="Name96">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97">
                  <dgm:if name="Name98" func="var" arg="hierBranch" op="equ" val="l">
                    <dgm:alg type="hierRoot">
                      <dgm:param type="hierAlign" val="tR"/>
                    </dgm:alg>
                    <dgm:shape xmlns:r="http://schemas.openxmlformats.org/officeDocument/2006/relationships" r:blip="">
                      <dgm:adjLst/>
                    </dgm:shape>
                    <dgm:presOf/>
                    <dgm:constrLst>
                      <dgm:constr type="alignOff" val="0.65"/>
                    </dgm:constrLst>
                  </dgm:if>
                  <dgm:if name="Name99" func="var" arg="hierBranch" op="equ" val="r">
                    <dgm:alg type="hierRoot">
                      <dgm:param type="hierAlign" val="tL"/>
                    </dgm:alg>
                    <dgm:shape xmlns:r="http://schemas.openxmlformats.org/officeDocument/2006/relationships" r:blip="">
                      <dgm:adjLst/>
                    </dgm:shape>
                    <dgm:presOf/>
                    <dgm:constrLst>
                      <dgm:constr type="alignOff" val="0.65"/>
                    </dgm:constrLst>
                  </dgm:if>
                  <dgm:if name="Name100" func="var" arg="hierBranch" op="equ" val="hang">
                    <dgm:alg type="hierRoot"/>
                    <dgm:shape xmlns:r="http://schemas.openxmlformats.org/officeDocument/2006/relationships" r:blip="">
                      <dgm:adjLst/>
                    </dgm:shape>
                    <dgm:presOf/>
                    <dgm:constrLst>
                      <dgm:constr type="alignOff" val="0.65"/>
                    </dgm:constrLst>
                  </dgm:if>
                  <dgm:if name="Name101"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02"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103"/>
                </dgm:choose>
                <dgm:ruleLst/>
                <dgm:layoutNode name="rootComposite3">
                  <dgm:alg type="composite"/>
                  <dgm:shape xmlns:r="http://schemas.openxmlformats.org/officeDocument/2006/relationships" r:blip="">
                    <dgm:adjLst/>
                  </dgm:shape>
                  <dgm:presOf axis="self" ptType="node" cnt="1"/>
                  <dgm:choose name="Name104">
                    <dgm:if name="Name105" func="var" arg="hierBranch" op="equ" val="init">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06" func="var" arg="hierBranch" op="equ" val="l">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07" func="var" arg="hierBranch" op="equ" val="r">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08">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styleLbl="asst1">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3" styleLbl="fgAcc2">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09">
                    <dgm:if name="Name110" func="var" arg="hierBranch" op="equ" val="l">
                      <dgm:alg type="hierChild">
                        <dgm:param type="chAlign" val="r"/>
                        <dgm:param type="linDir" val="fromT"/>
                      </dgm:alg>
                    </dgm:if>
                    <dgm:if name="Name111" func="var" arg="hierBranch" op="equ" val="r">
                      <dgm:alg type="hierChild">
                        <dgm:param type="chAlign" val="l"/>
                        <dgm:param type="linDir" val="fromT"/>
                      </dgm:alg>
                    </dgm:if>
                    <dgm:if name="Name112" func="var" arg="hierBranch" op="equ" val="hang">
                      <dgm:choose name="Name113">
                        <dgm:if name="Name114" func="var" arg="dir" op="equ" val="norm">
                          <dgm:alg type="hierChild">
                            <dgm:param type="chAlign" val="l"/>
                            <dgm:param type="linDir" val="fromL"/>
                            <dgm:param type="secChAlign" val="t"/>
                            <dgm:param type="secLinDir" val="fromT"/>
                          </dgm:alg>
                        </dgm:if>
                        <dgm:else name="Name115">
                          <dgm:alg type="hierChild">
                            <dgm:param type="chAlign" val="l"/>
                            <dgm:param type="linDir" val="fromR"/>
                            <dgm:param type="secChAlign" val="t"/>
                            <dgm:param type="secLinDir" val="fromT"/>
                          </dgm:alg>
                        </dgm:else>
                      </dgm:choose>
                    </dgm:if>
                    <dgm:if name="Name116" func="var" arg="hierBranch" op="equ" val="std">
                      <dgm:choose name="Name117">
                        <dgm:if name="Name118" func="var" arg="dir" op="equ" val="norm">
                          <dgm:alg type="hierChild"/>
                        </dgm:if>
                        <dgm:else name="Name119">
                          <dgm:alg type="hierChild">
                            <dgm:param type="linDir" val="fromR"/>
                          </dgm:alg>
                        </dgm:else>
                      </dgm:choose>
                    </dgm:if>
                    <dgm:if name="Name120" func="var" arg="hierBranch" op="equ" val="init">
                      <dgm:alg type="hierChild"/>
                    </dgm:if>
                    <dgm:else name="Name121"/>
                  </dgm:choose>
                  <dgm:shape xmlns:r="http://schemas.openxmlformats.org/officeDocument/2006/relationships" r:blip="">
                    <dgm:adjLst/>
                  </dgm:shape>
                  <dgm:presOf/>
                  <dgm:constrLst/>
                  <dgm:ruleLst/>
                  <dgm:forEach name="Name122" ref="rep2a"/>
                </dgm:layoutNode>
                <dgm:layoutNode name="hierChild7">
                  <dgm:choose name="Name123">
                    <dgm:if name="Name124" func="var" arg="dir" op="equ" val="norm">
                      <dgm:alg type="hierChild">
                        <dgm:param type="chAlign" val="l"/>
                        <dgm:param type="linDir" val="fromL"/>
                        <dgm:param type="secChAlign" val="t"/>
                        <dgm:param type="secLinDir" val="fromT"/>
                      </dgm:alg>
                    </dgm:if>
                    <dgm:else name="Name12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26"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4143588" y="0"/>
            <a:ext cx="3169920" cy="481727"/>
          </a:xfrm>
          <a:prstGeom prst="rect">
            <a:avLst/>
          </a:prstGeom>
        </p:spPr>
        <p:txBody>
          <a:bodyPr vert="horz" lIns="91440" tIns="45720" rIns="91440" bIns="45720" rtlCol="0"/>
          <a:lstStyle>
            <a:lvl1pPr algn="r">
              <a:defRPr sz="1200"/>
            </a:lvl1pPr>
          </a:lstStyle>
          <a:p>
            <a:fld id="{99E91B51-C7C6-4C1C-B03C-BA630FBC26CD}" type="datetimeFigureOut">
              <a:rPr lang="en-IN" smtClean="0"/>
              <a:pPr/>
              <a:t>16-12-2015</a:t>
            </a:fld>
            <a:endParaRPr lang="en-IN"/>
          </a:p>
        </p:txBody>
      </p:sp>
      <p:sp>
        <p:nvSpPr>
          <p:cNvPr id="4" name="Footer Placeholder 3"/>
          <p:cNvSpPr>
            <a:spLocks noGrp="1"/>
          </p:cNvSpPr>
          <p:nvPr>
            <p:ph type="ftr" sz="quarter" idx="2"/>
          </p:nvPr>
        </p:nvSpPr>
        <p:spPr>
          <a:xfrm>
            <a:off x="0" y="9119474"/>
            <a:ext cx="3169920" cy="481726"/>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4143588" y="9119474"/>
            <a:ext cx="3169920" cy="481726"/>
          </a:xfrm>
          <a:prstGeom prst="rect">
            <a:avLst/>
          </a:prstGeom>
        </p:spPr>
        <p:txBody>
          <a:bodyPr vert="horz" lIns="91440" tIns="45720" rIns="91440" bIns="45720" rtlCol="0" anchor="b"/>
          <a:lstStyle>
            <a:lvl1pPr algn="r">
              <a:defRPr sz="1200"/>
            </a:lvl1pPr>
          </a:lstStyle>
          <a:p>
            <a:fld id="{825AD960-CBCD-4135-81BF-2B8819517053}" type="slidenum">
              <a:rPr lang="en-IN" smtClean="0"/>
              <a:pPr/>
              <a:t>‹#›</a:t>
            </a:fld>
            <a:endParaRPr lang="en-IN"/>
          </a:p>
        </p:txBody>
      </p:sp>
    </p:spTree>
    <p:extLst>
      <p:ext uri="{BB962C8B-B14F-4D97-AF65-F5344CB8AC3E}">
        <p14:creationId xmlns="" xmlns:p14="http://schemas.microsoft.com/office/powerpoint/2010/main" val="639995150"/>
      </p:ext>
    </p:extLst>
  </p:cSld>
  <p:clrMap bg1="lt1" tx1="dk1" bg2="lt2" tx2="dk2" accent1="accent1" accent2="accent2" accent3="accent3" accent4="accent4" accent5="accent5" accent6="accent6" hlink="hlink" folHlink="folHlink"/>
</p:handoutMaster>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ECD19FB2-3AAB-4D03-B13A-2960828C78E3}" type="datetimeFigureOut">
              <a:rPr lang="en-US" smtClean="0"/>
              <a:pPr/>
              <a:t>12/16/2015</a:t>
            </a:fld>
            <a:endParaRPr lang="en-US" dirty="0"/>
          </a:p>
        </p:txBody>
      </p:sp>
      <p:sp>
        <p:nvSpPr>
          <p:cNvPr id="8" name="Footer Placeholder 7"/>
          <p:cNvSpPr>
            <a:spLocks noGrp="1"/>
          </p:cNvSpPr>
          <p:nvPr>
            <p:ph type="ftr" sz="quarter" idx="11"/>
          </p:nvPr>
        </p:nvSpPr>
        <p:spPr/>
        <p:txBody>
          <a:bodyPr/>
          <a:lstStyle/>
          <a:p>
            <a:r>
              <a:rPr lang="en-US" smtClean="0"/>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139142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80C674-7DFC-42FE-B9CD-82963CDB1557}" type="datetimeFigureOut">
              <a:rPr lang="en-US" smtClean="0"/>
              <a:pPr/>
              <a:t>12/16/2015</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1573285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076456F-F47D-4F25-8053-2A695DA0CA7D}" type="datetimeFigureOut">
              <a:rPr lang="en-US" smtClean="0"/>
              <a:pPr/>
              <a:t>12/16/2015</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4249806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6C7379-69CC-4837-9905-BEBA22830C8A}" type="datetimeFigureOut">
              <a:rPr lang="en-US" smtClean="0"/>
              <a:pPr/>
              <a:t>12/16/2015</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 xmlns:p14="http://schemas.microsoft.com/office/powerpoint/2010/main" val="1114329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9EB8B7E-8AEE-4F10-BFEE-C999AD004D36}" type="datetimeFigureOut">
              <a:rPr lang="en-US" smtClean="0"/>
              <a:pPr/>
              <a:t>12/16/2015</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1888643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8668F3F9-58BC-440B-B37B-805B9055EF92}" type="datetimeFigureOut">
              <a:rPr lang="en-US" smtClean="0"/>
              <a:pPr/>
              <a:t>12/16/2015</a:t>
            </a:fld>
            <a:endParaRPr lang="en-US" dirty="0"/>
          </a:p>
        </p:txBody>
      </p:sp>
      <p:sp>
        <p:nvSpPr>
          <p:cNvPr id="4" name="Footer Placeholder 3"/>
          <p:cNvSpPr>
            <a:spLocks noGrp="1"/>
          </p:cNvSpPr>
          <p:nvPr>
            <p:ph type="ftr" sz="quarter" idx="11"/>
          </p:nvPr>
        </p:nvSpPr>
        <p:spPr/>
        <p:txBody>
          <a:bodyPr/>
          <a:lstStyle/>
          <a:p>
            <a:r>
              <a:rPr lang="en-US" smtClean="0"/>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728773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0D5A53AF-48EA-489D-8260-9DCAB666386A}" type="datetimeFigureOut">
              <a:rPr lang="en-US" smtClean="0"/>
              <a:pPr/>
              <a:t>12/16/2015</a:t>
            </a:fld>
            <a:endParaRPr lang="en-US" dirty="0"/>
          </a:p>
        </p:txBody>
      </p:sp>
      <p:sp>
        <p:nvSpPr>
          <p:cNvPr id="4" name="Footer Placeholder 3"/>
          <p:cNvSpPr>
            <a:spLocks noGrp="1"/>
          </p:cNvSpPr>
          <p:nvPr>
            <p:ph type="ftr" sz="quarter" idx="11"/>
          </p:nvPr>
        </p:nvSpPr>
        <p:spPr/>
        <p:txBody>
          <a:bodyPr/>
          <a:lstStyle/>
          <a:p>
            <a:r>
              <a:rPr lang="en-US" smtClean="0"/>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10855830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smtClean="0"/>
              <a:pPr/>
              <a:t>12/16/2015</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12464281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smtClean="0"/>
              <a:pPr/>
              <a:t>12/16/2015</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3439934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smtClean="0"/>
              <a:pPr/>
              <a:t>12/16/2015</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4082045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F39F4F5-F4D2-4D2A-AB60-88D37ADCB869}" type="datetimeFigureOut">
              <a:rPr lang="en-US" smtClean="0"/>
              <a:pPr/>
              <a:t>12/16/2015</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4181069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smtClean="0"/>
              <a:pPr/>
              <a:t>12/16/2015</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307772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smtClean="0"/>
              <a:pPr/>
              <a:t>12/16/2015</a:t>
            </a:fld>
            <a:endParaRPr lang="en-US" dirty="0"/>
          </a:p>
        </p:txBody>
      </p:sp>
      <p:sp>
        <p:nvSpPr>
          <p:cNvPr id="8" name="Footer Placeholder 7"/>
          <p:cNvSpPr>
            <a:spLocks noGrp="1"/>
          </p:cNvSpPr>
          <p:nvPr>
            <p:ph type="ftr" sz="quarter" idx="11"/>
          </p:nvPr>
        </p:nvSpPr>
        <p:spPr/>
        <p:txBody>
          <a:bodyPr/>
          <a:lstStyle/>
          <a:p>
            <a:r>
              <a:rPr lang="en-US" smtClean="0"/>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3192565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smtClean="0"/>
              <a:pPr/>
              <a:t>12/16/2015</a:t>
            </a:fld>
            <a:endParaRPr lang="en-US" dirty="0"/>
          </a:p>
        </p:txBody>
      </p:sp>
      <p:sp>
        <p:nvSpPr>
          <p:cNvPr id="4" name="Footer Placeholder 3"/>
          <p:cNvSpPr>
            <a:spLocks noGrp="1"/>
          </p:cNvSpPr>
          <p:nvPr>
            <p:ph type="ftr" sz="quarter" idx="11"/>
          </p:nvPr>
        </p:nvSpPr>
        <p:spPr/>
        <p:txBody>
          <a:bodyPr/>
          <a:lstStyle/>
          <a:p>
            <a:r>
              <a:rPr lang="en-US" smtClean="0"/>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2115217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smtClean="0"/>
              <a:pPr/>
              <a:t>12/16/2015</a:t>
            </a:fld>
            <a:endParaRPr lang="en-US" dirty="0"/>
          </a:p>
        </p:txBody>
      </p:sp>
      <p:sp>
        <p:nvSpPr>
          <p:cNvPr id="3" name="Footer Placeholder 2"/>
          <p:cNvSpPr>
            <a:spLocks noGrp="1"/>
          </p:cNvSpPr>
          <p:nvPr>
            <p:ph type="ftr" sz="quarter" idx="11"/>
          </p:nvPr>
        </p:nvSpPr>
        <p:spPr/>
        <p:txBody>
          <a:bodyPr/>
          <a:lstStyle/>
          <a:p>
            <a:r>
              <a:rPr lang="en-US" smtClean="0"/>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3920924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1BD23-6E54-4D9D-AD88-A2813C73CC25}" type="datetimeFigureOut">
              <a:rPr lang="en-US" smtClean="0"/>
              <a:pPr/>
              <a:t>12/16/2015</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3319503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471A834-4F3C-4AF9-9C74-05EC35A0F292}" type="datetimeFigureOut">
              <a:rPr lang="en-US" smtClean="0"/>
              <a:pPr/>
              <a:t>12/16/2015</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2432159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1CF1133-3259-4C45-BABA-5B62D9C6F78D}" type="datetimeFigureOut">
              <a:rPr lang="en-US" smtClean="0"/>
              <a:pPr/>
              <a:t>12/16/2015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r>
              <a:rPr lang="en-US" smtClean="0"/>
              <a:t>
              </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smtClean="0"/>
              <a:pPr/>
              <a:t>‹#›</a:t>
            </a:fld>
            <a:endParaRPr lang="en-US" dirty="0"/>
          </a:p>
        </p:txBody>
      </p:sp>
    </p:spTree>
    <p:extLst>
      <p:ext uri="{BB962C8B-B14F-4D97-AF65-F5344CB8AC3E}">
        <p14:creationId xmlns="" xmlns:p14="http://schemas.microsoft.com/office/powerpoint/2010/main" val="669783681"/>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Office_Excel_Worksheet1.xlsx"/><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Microsoft_Office_Excel_97-2003_Worksheet1.xls"/><Relationship Id="rId2" Type="http://schemas.openxmlformats.org/officeDocument/2006/relationships/slideLayout" Target="../slideLayouts/slideLayout5.xml"/><Relationship Id="rId1" Type="http://schemas.openxmlformats.org/officeDocument/2006/relationships/vmlDrawing" Target="../drawings/vmlDrawing2.vml"/></Relationships>
</file>

<file path=ppt/slides/_rels/slide1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29090" y="2558741"/>
            <a:ext cx="10018515" cy="3434746"/>
          </a:xfrm>
        </p:spPr>
        <p:txBody>
          <a:bodyPr anchor="t">
            <a:noAutofit/>
          </a:bodyPr>
          <a:lstStyle/>
          <a:p>
            <a:pPr algn="ctr"/>
            <a:r>
              <a:rPr lang="en-US" sz="8000" b="1" dirty="0" smtClean="0">
                <a:solidFill>
                  <a:srgbClr val="FFC000"/>
                </a:solidFill>
                <a:effectLst/>
                <a:latin typeface="Lucida Console" pitchFamily="49" charset="0"/>
              </a:rPr>
              <a:t>Causes of Death </a:t>
            </a:r>
            <a:br>
              <a:rPr lang="en-US" sz="8000" b="1" dirty="0" smtClean="0">
                <a:solidFill>
                  <a:srgbClr val="FFC000"/>
                </a:solidFill>
                <a:effectLst/>
                <a:latin typeface="Lucida Console" pitchFamily="49" charset="0"/>
              </a:rPr>
            </a:br>
            <a:r>
              <a:rPr lang="en-US" sz="8000" b="1" dirty="0" smtClean="0">
                <a:solidFill>
                  <a:srgbClr val="FFC000"/>
                </a:solidFill>
                <a:effectLst/>
                <a:latin typeface="Lucida Console" pitchFamily="49" charset="0"/>
              </a:rPr>
              <a:t>in India </a:t>
            </a:r>
            <a:br>
              <a:rPr lang="en-US" sz="8000" b="1" dirty="0" smtClean="0">
                <a:solidFill>
                  <a:srgbClr val="FFC000"/>
                </a:solidFill>
                <a:effectLst/>
                <a:latin typeface="Lucida Console" pitchFamily="49" charset="0"/>
              </a:rPr>
            </a:br>
            <a:r>
              <a:rPr lang="en-US" sz="8000" b="1" dirty="0" smtClean="0">
                <a:solidFill>
                  <a:srgbClr val="FFC000"/>
                </a:solidFill>
                <a:effectLst/>
                <a:latin typeface="Lucida Console" pitchFamily="49" charset="0"/>
              </a:rPr>
              <a:t>2010-2013</a:t>
            </a:r>
            <a:endParaRPr lang="en-IN" sz="8000" dirty="0">
              <a:solidFill>
                <a:srgbClr val="FFC000"/>
              </a:solidFill>
              <a:latin typeface="Lucida Console" pitchFamily="49" charset="0"/>
            </a:endParaRPr>
          </a:p>
        </p:txBody>
      </p:sp>
      <p:pic>
        <p:nvPicPr>
          <p:cNvPr id="5" name="Picture 4"/>
          <p:cNvPicPr>
            <a:picLocks noChangeAspect="1"/>
          </p:cNvPicPr>
          <p:nvPr/>
        </p:nvPicPr>
        <p:blipFill>
          <a:blip r:embed="rId2"/>
          <a:stretch>
            <a:fillRect/>
          </a:stretch>
        </p:blipFill>
        <p:spPr>
          <a:xfrm>
            <a:off x="4977496" y="556580"/>
            <a:ext cx="1541544" cy="1434222"/>
          </a:xfrm>
          <a:prstGeom prst="ellipse">
            <a:avLst/>
          </a:prstGeom>
          <a:ln>
            <a:noFill/>
          </a:ln>
          <a:effectLst>
            <a:softEdge rad="112500"/>
          </a:effectLst>
        </p:spPr>
      </p:pic>
    </p:spTree>
    <p:extLst>
      <p:ext uri="{BB962C8B-B14F-4D97-AF65-F5344CB8AC3E}">
        <p14:creationId xmlns="" xmlns:p14="http://schemas.microsoft.com/office/powerpoint/2010/main" val="23686530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9630" y="1413164"/>
            <a:ext cx="11671068" cy="5444836"/>
          </a:xfrm>
        </p:spPr>
        <p:txBody>
          <a:bodyPr anchor="t">
            <a:noAutofit/>
          </a:bodyPr>
          <a:lstStyle/>
          <a:p>
            <a:pPr marL="449263" indent="-449263" algn="just">
              <a:lnSpc>
                <a:spcPct val="100000"/>
              </a:lnSpc>
              <a:spcBef>
                <a:spcPts val="1200"/>
              </a:spcBef>
              <a:spcAft>
                <a:spcPts val="1800"/>
              </a:spcAft>
              <a:buFont typeface="Arial" pitchFamily="34" charset="0"/>
              <a:buChar char="•"/>
            </a:pPr>
            <a:r>
              <a:rPr lang="en-US" sz="2700" dirty="0" smtClean="0">
                <a:solidFill>
                  <a:srgbClr val="FFC000"/>
                </a:solidFill>
                <a:latin typeface="Lucida Sans Typewriter" pitchFamily="49" charset="0"/>
                <a:cs typeface="Arabic Typesetting" panose="03020402040406030203" pitchFamily="66" charset="-78"/>
              </a:rPr>
              <a:t>Proportion of deaths in the age group 30-69 years has increased by 3.8% (43.4% against 39.6 in 2004-06).</a:t>
            </a:r>
          </a:p>
          <a:p>
            <a:pPr marL="449263" indent="-449263" algn="just">
              <a:lnSpc>
                <a:spcPct val="100000"/>
              </a:lnSpc>
              <a:spcBef>
                <a:spcPts val="1200"/>
              </a:spcBef>
              <a:spcAft>
                <a:spcPts val="1800"/>
              </a:spcAft>
              <a:buFont typeface="Arial" pitchFamily="34" charset="0"/>
              <a:buChar char="•"/>
            </a:pPr>
            <a:endParaRPr lang="en-US" sz="2700" dirty="0" smtClean="0">
              <a:solidFill>
                <a:srgbClr val="FFC000"/>
              </a:solidFill>
              <a:latin typeface="Lucida Sans Typewriter" pitchFamily="49" charset="0"/>
              <a:cs typeface="Arabic Typesetting" panose="03020402040406030203" pitchFamily="66" charset="-78"/>
            </a:endParaRPr>
          </a:p>
          <a:p>
            <a:pPr marL="449263" indent="-449263" algn="just">
              <a:lnSpc>
                <a:spcPct val="100000"/>
              </a:lnSpc>
              <a:spcBef>
                <a:spcPts val="1200"/>
              </a:spcBef>
              <a:spcAft>
                <a:spcPts val="1800"/>
              </a:spcAft>
            </a:pPr>
            <a:endParaRPr lang="en-US" sz="2700" dirty="0" smtClean="0">
              <a:solidFill>
                <a:srgbClr val="FFC000"/>
              </a:solidFill>
              <a:latin typeface="Lucida Sans Typewriter" pitchFamily="49" charset="0"/>
              <a:cs typeface="Arabic Typesetting" panose="03020402040406030203" pitchFamily="66" charset="-78"/>
            </a:endParaRPr>
          </a:p>
          <a:p>
            <a:pPr marL="449263" indent="-449263" algn="just">
              <a:lnSpc>
                <a:spcPct val="100000"/>
              </a:lnSpc>
              <a:spcBef>
                <a:spcPts val="1200"/>
              </a:spcBef>
              <a:spcAft>
                <a:spcPts val="1800"/>
              </a:spcAft>
              <a:buFont typeface="Arial" pitchFamily="34" charset="0"/>
              <a:buChar char="•"/>
            </a:pPr>
            <a:r>
              <a:rPr lang="en-US" sz="2700" dirty="0" smtClean="0">
                <a:solidFill>
                  <a:srgbClr val="FFC000"/>
                </a:solidFill>
                <a:latin typeface="Lucida Sans Typewriter" pitchFamily="49" charset="0"/>
                <a:cs typeface="Arabic Typesetting" panose="03020402040406030203" pitchFamily="66" charset="-78"/>
              </a:rPr>
              <a:t>There has been a shift in occurrence of death towards highest age group i.e.70years and above (35.7% against 31.0% in 2004-06).</a:t>
            </a:r>
          </a:p>
        </p:txBody>
      </p:sp>
      <p:sp>
        <p:nvSpPr>
          <p:cNvPr id="5" name="TextBox 4"/>
          <p:cNvSpPr txBox="1"/>
          <p:nvPr/>
        </p:nvSpPr>
        <p:spPr>
          <a:xfrm>
            <a:off x="33235" y="307559"/>
            <a:ext cx="8021781" cy="769441"/>
          </a:xfrm>
          <a:prstGeom prst="rect">
            <a:avLst/>
          </a:prstGeom>
          <a:noFill/>
        </p:spPr>
        <p:txBody>
          <a:bodyPr wrap="square" rtlCol="0">
            <a:spAutoFit/>
          </a:bodyPr>
          <a:lstStyle/>
          <a:p>
            <a:r>
              <a:rPr lang="en-US" sz="4400" dirty="0" smtClean="0">
                <a:solidFill>
                  <a:schemeClr val="accent6">
                    <a:lumMod val="60000"/>
                    <a:lumOff val="40000"/>
                  </a:schemeClr>
                </a:solidFill>
                <a:latin typeface="Lucida Sans Unicode" pitchFamily="34" charset="0"/>
                <a:cs typeface="Lucida Sans Unicode" pitchFamily="34" charset="0"/>
              </a:rPr>
              <a:t>Distribution of  Deaths </a:t>
            </a:r>
            <a:endParaRPr lang="en-IN" sz="4400" dirty="0">
              <a:solidFill>
                <a:schemeClr val="accent6">
                  <a:lumMod val="60000"/>
                  <a:lumOff val="40000"/>
                </a:schemeClr>
              </a:solidFill>
              <a:latin typeface="Lucida Sans Unicode" pitchFamily="34" charset="0"/>
              <a:cs typeface="Lucida Sans Unicode" pitchFamily="34" charset="0"/>
            </a:endParaRPr>
          </a:p>
        </p:txBody>
      </p:sp>
    </p:spTree>
    <p:extLst>
      <p:ext uri="{BB962C8B-B14F-4D97-AF65-F5344CB8AC3E}">
        <p14:creationId xmlns="" xmlns:p14="http://schemas.microsoft.com/office/powerpoint/2010/main" val="37683731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1316" y="1113885"/>
            <a:ext cx="11930709" cy="5120640"/>
          </a:xfrm>
        </p:spPr>
        <p:txBody>
          <a:bodyPr anchor="t">
            <a:noAutofit/>
          </a:bodyPr>
          <a:lstStyle/>
          <a:p>
            <a:pPr algn="just">
              <a:lnSpc>
                <a:spcPct val="100000"/>
              </a:lnSpc>
              <a:spcBef>
                <a:spcPts val="1200"/>
              </a:spcBef>
              <a:spcAft>
                <a:spcPts val="1800"/>
              </a:spcAft>
              <a:buFont typeface="Arial" pitchFamily="34" charset="0"/>
              <a:buChar char="•"/>
            </a:pPr>
            <a:r>
              <a:rPr lang="en-US" sz="2700" dirty="0" smtClean="0">
                <a:solidFill>
                  <a:srgbClr val="FFC000"/>
                </a:solidFill>
                <a:latin typeface="Lucida Sans Typewriter" pitchFamily="49" charset="0"/>
                <a:cs typeface="Arabic Typesetting" panose="03020402040406030203" pitchFamily="66" charset="-78"/>
              </a:rPr>
              <a:t>Among neonatal deaths Preterm birth and low birth weight causes almost every second death and has increased by 10.7% (48.1% against 37.4% in 2004-06).</a:t>
            </a:r>
          </a:p>
          <a:p>
            <a:pPr algn="just">
              <a:lnSpc>
                <a:spcPct val="100000"/>
              </a:lnSpc>
              <a:spcBef>
                <a:spcPts val="1200"/>
              </a:spcBef>
              <a:spcAft>
                <a:spcPts val="1800"/>
              </a:spcAft>
              <a:buFont typeface="Arial" pitchFamily="34" charset="0"/>
              <a:buChar char="•"/>
            </a:pPr>
            <a:r>
              <a:rPr lang="en-US" sz="2700" dirty="0" smtClean="0">
                <a:solidFill>
                  <a:srgbClr val="FFC000"/>
                </a:solidFill>
                <a:latin typeface="Lucida Sans Typewriter" pitchFamily="49" charset="0"/>
                <a:cs typeface="Arabic Typesetting" panose="03020402040406030203" pitchFamily="66" charset="-78"/>
              </a:rPr>
              <a:t>Pneumonia is the major cause of death among children from 1-5 years of age.</a:t>
            </a:r>
          </a:p>
          <a:p>
            <a:pPr algn="just">
              <a:lnSpc>
                <a:spcPct val="100000"/>
              </a:lnSpc>
              <a:spcBef>
                <a:spcPts val="1200"/>
              </a:spcBef>
              <a:spcAft>
                <a:spcPts val="1800"/>
              </a:spcAft>
              <a:buFont typeface="Arial" pitchFamily="34" charset="0"/>
              <a:buChar char="•"/>
            </a:pPr>
            <a:r>
              <a:rPr lang="en-US" sz="2700" dirty="0" smtClean="0">
                <a:solidFill>
                  <a:srgbClr val="FFC000"/>
                </a:solidFill>
                <a:latin typeface="Lucida Sans Typewriter" pitchFamily="49" charset="0"/>
                <a:cs typeface="Arabic Typesetting" panose="03020402040406030203" pitchFamily="66" charset="-78"/>
              </a:rPr>
              <a:t>Unintentional Injuries (other than motor vehicle accidents) is the top cause of death in 5-14 age group accounting for 20.5% whereas in 2004-06, Other infectious and parasitic diseases was the top cause.</a:t>
            </a:r>
          </a:p>
        </p:txBody>
      </p:sp>
      <p:sp>
        <p:nvSpPr>
          <p:cNvPr id="5" name="TextBox 4"/>
          <p:cNvSpPr txBox="1"/>
          <p:nvPr/>
        </p:nvSpPr>
        <p:spPr>
          <a:xfrm>
            <a:off x="41548" y="274307"/>
            <a:ext cx="8021781" cy="769441"/>
          </a:xfrm>
          <a:prstGeom prst="rect">
            <a:avLst/>
          </a:prstGeom>
          <a:noFill/>
        </p:spPr>
        <p:txBody>
          <a:bodyPr wrap="square" rtlCol="0">
            <a:spAutoFit/>
          </a:bodyPr>
          <a:lstStyle/>
          <a:p>
            <a:r>
              <a:rPr lang="en-US" sz="4400" dirty="0" smtClean="0">
                <a:solidFill>
                  <a:schemeClr val="accent6">
                    <a:lumMod val="60000"/>
                    <a:lumOff val="40000"/>
                  </a:schemeClr>
                </a:solidFill>
                <a:latin typeface="Lucida Sans Unicode" pitchFamily="34" charset="0"/>
                <a:cs typeface="Lucida Sans Unicode" pitchFamily="34" charset="0"/>
              </a:rPr>
              <a:t>Cause of  Deaths </a:t>
            </a:r>
            <a:endParaRPr lang="en-IN" sz="4400" dirty="0">
              <a:solidFill>
                <a:schemeClr val="accent6">
                  <a:lumMod val="60000"/>
                  <a:lumOff val="40000"/>
                </a:schemeClr>
              </a:solidFill>
              <a:latin typeface="Lucida Sans Unicode" pitchFamily="34" charset="0"/>
              <a:cs typeface="Lucida Sans Unicode" pitchFamily="34" charset="0"/>
            </a:endParaRPr>
          </a:p>
        </p:txBody>
      </p:sp>
    </p:spTree>
    <p:extLst>
      <p:ext uri="{BB962C8B-B14F-4D97-AF65-F5344CB8AC3E}">
        <p14:creationId xmlns="" xmlns:p14="http://schemas.microsoft.com/office/powerpoint/2010/main" val="37683731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6090" y="1001409"/>
            <a:ext cx="11838562" cy="6031164"/>
          </a:xfrm>
        </p:spPr>
        <p:txBody>
          <a:bodyPr>
            <a:noAutofit/>
          </a:bodyPr>
          <a:lstStyle/>
          <a:p>
            <a:pPr marL="449263" indent="-449263">
              <a:lnSpc>
                <a:spcPct val="100000"/>
              </a:lnSpc>
              <a:spcBef>
                <a:spcPts val="1200"/>
              </a:spcBef>
              <a:spcAft>
                <a:spcPts val="1800"/>
              </a:spcAft>
            </a:pPr>
            <a:r>
              <a:rPr lang="en-US" sz="2700" dirty="0" smtClean="0">
                <a:solidFill>
                  <a:srgbClr val="FFC000"/>
                </a:solidFill>
                <a:latin typeface="Lucida Sans Typewriter" pitchFamily="49" charset="0"/>
                <a:cs typeface="Arabic Typesetting" panose="03020402040406030203" pitchFamily="66" charset="-78"/>
              </a:rPr>
              <a:t>Intentional injuries(Suicide)  is the  most occurring cause of death in  age group 15-29 years followed by Unintentional injuries (Motor vehicle accidents).</a:t>
            </a:r>
          </a:p>
          <a:p>
            <a:pPr marL="449263" indent="-449263">
              <a:lnSpc>
                <a:spcPct val="100000"/>
              </a:lnSpc>
              <a:spcBef>
                <a:spcPts val="1200"/>
              </a:spcBef>
              <a:spcAft>
                <a:spcPts val="1800"/>
              </a:spcAft>
            </a:pPr>
            <a:r>
              <a:rPr lang="en-US" sz="2700" dirty="0" smtClean="0">
                <a:solidFill>
                  <a:srgbClr val="FFC000"/>
                </a:solidFill>
                <a:latin typeface="Lucida Sans Typewriter" pitchFamily="49" charset="0"/>
                <a:cs typeface="Arabic Typesetting" panose="03020402040406030203" pitchFamily="66" charset="-78"/>
              </a:rPr>
              <a:t>Both causes have increased by 2.2%(18.0% against 15.8%) and 3.9% (13.7% against 9.8%)respectively from 2004-06.</a:t>
            </a:r>
          </a:p>
          <a:p>
            <a:pPr marL="449263" indent="-449263">
              <a:lnSpc>
                <a:spcPct val="100000"/>
              </a:lnSpc>
              <a:spcBef>
                <a:spcPts val="1200"/>
              </a:spcBef>
              <a:spcAft>
                <a:spcPts val="1800"/>
              </a:spcAft>
            </a:pPr>
            <a:r>
              <a:rPr lang="en-US" sz="2700" dirty="0" smtClean="0">
                <a:solidFill>
                  <a:srgbClr val="FFC000"/>
                </a:solidFill>
                <a:latin typeface="Lucida Sans Typewriter" pitchFamily="49" charset="0"/>
                <a:cs typeface="Arabic Typesetting" panose="03020402040406030203" pitchFamily="66" charset="-78"/>
              </a:rPr>
              <a:t>Maternal conditions causes 9.0% of female deaths in 15-29 age group.</a:t>
            </a:r>
            <a:endParaRPr lang="en-IN" sz="2700" dirty="0" smtClean="0">
              <a:solidFill>
                <a:srgbClr val="FFC000"/>
              </a:solidFill>
              <a:latin typeface="Lucida Sans Typewriter" pitchFamily="49" charset="0"/>
            </a:endParaRPr>
          </a:p>
          <a:p>
            <a:pPr marL="449263" indent="-449263">
              <a:lnSpc>
                <a:spcPct val="100000"/>
              </a:lnSpc>
              <a:spcBef>
                <a:spcPts val="1200"/>
              </a:spcBef>
              <a:spcAft>
                <a:spcPts val="1800"/>
              </a:spcAft>
            </a:pPr>
            <a:r>
              <a:rPr lang="en-US" sz="2700" dirty="0" smtClean="0">
                <a:solidFill>
                  <a:srgbClr val="FFC000"/>
                </a:solidFill>
                <a:latin typeface="Lucida Sans Typewriter" pitchFamily="49" charset="0"/>
                <a:cs typeface="Arabic Typesetting" panose="03020402040406030203" pitchFamily="66" charset="-78"/>
              </a:rPr>
              <a:t>Cardiovascular diseases are by far the biggest cause of death in 30-69 years age group accounting for almost every third death.</a:t>
            </a:r>
          </a:p>
        </p:txBody>
      </p:sp>
      <p:sp>
        <p:nvSpPr>
          <p:cNvPr id="5" name="TextBox 4"/>
          <p:cNvSpPr txBox="1"/>
          <p:nvPr/>
        </p:nvSpPr>
        <p:spPr>
          <a:xfrm>
            <a:off x="41548" y="241055"/>
            <a:ext cx="8021781" cy="769441"/>
          </a:xfrm>
          <a:prstGeom prst="rect">
            <a:avLst/>
          </a:prstGeom>
          <a:noFill/>
        </p:spPr>
        <p:txBody>
          <a:bodyPr wrap="square" rtlCol="0">
            <a:spAutoFit/>
          </a:bodyPr>
          <a:lstStyle/>
          <a:p>
            <a:r>
              <a:rPr lang="en-US" sz="4400" dirty="0" smtClean="0">
                <a:solidFill>
                  <a:schemeClr val="accent6">
                    <a:lumMod val="60000"/>
                    <a:lumOff val="40000"/>
                  </a:schemeClr>
                </a:solidFill>
                <a:latin typeface="Lucida Sans Unicode" pitchFamily="34" charset="0"/>
                <a:cs typeface="Lucida Sans Unicode" pitchFamily="34" charset="0"/>
              </a:rPr>
              <a:t>Cause of  Deaths </a:t>
            </a:r>
            <a:endParaRPr lang="en-IN" sz="4400" dirty="0">
              <a:solidFill>
                <a:schemeClr val="accent6">
                  <a:lumMod val="60000"/>
                  <a:lumOff val="40000"/>
                </a:schemeClr>
              </a:solidFill>
              <a:latin typeface="Lucida Sans Unicode" pitchFamily="34" charset="0"/>
              <a:cs typeface="Lucida Sans Unicode" pitchFamily="34"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4281" y="1034661"/>
            <a:ext cx="11838562" cy="5632149"/>
          </a:xfrm>
        </p:spPr>
        <p:txBody>
          <a:bodyPr>
            <a:noAutofit/>
          </a:bodyPr>
          <a:lstStyle/>
          <a:p>
            <a:pPr marL="539750" indent="-539750">
              <a:lnSpc>
                <a:spcPct val="100000"/>
              </a:lnSpc>
              <a:spcBef>
                <a:spcPts val="1200"/>
              </a:spcBef>
              <a:spcAft>
                <a:spcPts val="1800"/>
              </a:spcAft>
            </a:pPr>
            <a:r>
              <a:rPr lang="en-US" sz="2700" dirty="0" smtClean="0">
                <a:solidFill>
                  <a:srgbClr val="FFC000"/>
                </a:solidFill>
                <a:latin typeface="Lucida Sans Typewriter" pitchFamily="49" charset="0"/>
                <a:cs typeface="Arabic Typesetting" panose="03020402040406030203" pitchFamily="66" charset="-78"/>
              </a:rPr>
              <a:t>Tuberculosis is also one of the major causes of death in this age group accounting for 6.1% of deaths.</a:t>
            </a:r>
          </a:p>
          <a:p>
            <a:pPr marL="539750" indent="-539750">
              <a:lnSpc>
                <a:spcPct val="100000"/>
              </a:lnSpc>
              <a:spcBef>
                <a:spcPts val="1200"/>
              </a:spcBef>
              <a:spcAft>
                <a:spcPts val="1800"/>
              </a:spcAft>
            </a:pPr>
            <a:endParaRPr lang="en-US" sz="2700" dirty="0" smtClean="0">
              <a:solidFill>
                <a:srgbClr val="FFC000"/>
              </a:solidFill>
              <a:latin typeface="Lucida Sans Typewriter" pitchFamily="49" charset="0"/>
              <a:cs typeface="Arabic Typesetting" panose="03020402040406030203" pitchFamily="66" charset="-78"/>
            </a:endParaRPr>
          </a:p>
          <a:p>
            <a:pPr marL="539750" indent="-539750">
              <a:lnSpc>
                <a:spcPct val="100000"/>
              </a:lnSpc>
              <a:spcBef>
                <a:spcPts val="1200"/>
              </a:spcBef>
              <a:spcAft>
                <a:spcPts val="1800"/>
              </a:spcAft>
              <a:buNone/>
            </a:pPr>
            <a:endParaRPr lang="en-US" sz="2700" dirty="0" smtClean="0">
              <a:solidFill>
                <a:srgbClr val="FFC000"/>
              </a:solidFill>
              <a:latin typeface="Lucida Sans Typewriter" pitchFamily="49" charset="0"/>
              <a:cs typeface="Arabic Typesetting" panose="03020402040406030203" pitchFamily="66" charset="-78"/>
            </a:endParaRPr>
          </a:p>
          <a:p>
            <a:pPr marL="539750" indent="-539750">
              <a:lnSpc>
                <a:spcPct val="100000"/>
              </a:lnSpc>
              <a:spcBef>
                <a:spcPts val="1200"/>
              </a:spcBef>
              <a:spcAft>
                <a:spcPts val="1800"/>
              </a:spcAft>
            </a:pPr>
            <a:r>
              <a:rPr lang="en-US" sz="2700" dirty="0" smtClean="0">
                <a:solidFill>
                  <a:srgbClr val="FFC000"/>
                </a:solidFill>
                <a:latin typeface="Lucida Sans Typewriter" pitchFamily="49" charset="0"/>
                <a:cs typeface="Arabic Typesetting" panose="03020402040406030203" pitchFamily="66" charset="-78"/>
              </a:rPr>
              <a:t>Due to shift  of deaths in higher age group senility has emerged as major(top) cause of death in highest age group</a:t>
            </a:r>
          </a:p>
          <a:p>
            <a:endParaRPr lang="en-IN" sz="3500" dirty="0"/>
          </a:p>
        </p:txBody>
      </p:sp>
      <p:sp>
        <p:nvSpPr>
          <p:cNvPr id="5" name="TextBox 4"/>
          <p:cNvSpPr txBox="1"/>
          <p:nvPr/>
        </p:nvSpPr>
        <p:spPr>
          <a:xfrm>
            <a:off x="41548" y="241055"/>
            <a:ext cx="8021781" cy="769441"/>
          </a:xfrm>
          <a:prstGeom prst="rect">
            <a:avLst/>
          </a:prstGeom>
          <a:noFill/>
        </p:spPr>
        <p:txBody>
          <a:bodyPr wrap="square" rtlCol="0">
            <a:spAutoFit/>
          </a:bodyPr>
          <a:lstStyle/>
          <a:p>
            <a:r>
              <a:rPr lang="en-US" sz="4400" dirty="0" smtClean="0">
                <a:solidFill>
                  <a:schemeClr val="accent6">
                    <a:lumMod val="60000"/>
                    <a:lumOff val="40000"/>
                  </a:schemeClr>
                </a:solidFill>
                <a:latin typeface="Lucida Sans Unicode" pitchFamily="34" charset="0"/>
                <a:cs typeface="Lucida Sans Unicode" pitchFamily="34" charset="0"/>
              </a:rPr>
              <a:t>Cause of  Deaths </a:t>
            </a:r>
            <a:endParaRPr lang="en-IN" sz="4400" dirty="0">
              <a:solidFill>
                <a:schemeClr val="accent6">
                  <a:lumMod val="60000"/>
                  <a:lumOff val="40000"/>
                </a:schemeClr>
              </a:solidFill>
              <a:latin typeface="Lucida Sans Unicode" pitchFamily="34" charset="0"/>
              <a:cs typeface="Lucida Sans Unicode" pitchFamily="34"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6775" y="123825"/>
            <a:ext cx="10515600" cy="425449"/>
          </a:xfrm>
        </p:spPr>
        <p:txBody>
          <a:bodyPr>
            <a:noAutofit/>
          </a:bodyPr>
          <a:lstStyle/>
          <a:p>
            <a:pPr algn="ctr"/>
            <a:r>
              <a:rPr lang="en-US" sz="3600" b="1" dirty="0">
                <a:latin typeface="Arial Narrow" pitchFamily="34" charset="0"/>
              </a:rPr>
              <a:t>Sample Size </a:t>
            </a:r>
            <a:r>
              <a:rPr lang="en-US" sz="3600" b="1" dirty="0" smtClean="0">
                <a:latin typeface="Arial Narrow" pitchFamily="34" charset="0"/>
              </a:rPr>
              <a:t>under SRS: India, States and UTs 2013</a:t>
            </a:r>
            <a:endParaRPr lang="en-IN" sz="3600" b="1" dirty="0">
              <a:latin typeface="Arial Narrow" pitchFamily="34" charset="0"/>
            </a:endParaRPr>
          </a:p>
        </p:txBody>
      </p:sp>
      <p:graphicFrame>
        <p:nvGraphicFramePr>
          <p:cNvPr id="4" name="Table 3"/>
          <p:cNvGraphicFramePr>
            <a:graphicFrameLocks noGrp="1"/>
          </p:cNvGraphicFramePr>
          <p:nvPr>
            <p:extLst>
              <p:ext uri="{D42A27DB-BD31-4B8C-83A1-F6EECF244321}">
                <p14:modId xmlns="" xmlns:p14="http://schemas.microsoft.com/office/powerpoint/2010/main" val="1132697035"/>
              </p:ext>
            </p:extLst>
          </p:nvPr>
        </p:nvGraphicFramePr>
        <p:xfrm>
          <a:off x="238125" y="570283"/>
          <a:ext cx="11439521" cy="6144842"/>
        </p:xfrm>
        <a:graphic>
          <a:graphicData uri="http://schemas.openxmlformats.org/drawingml/2006/table">
            <a:tbl>
              <a:tblPr/>
              <a:tblGrid>
                <a:gridCol w="406751"/>
                <a:gridCol w="1584465"/>
                <a:gridCol w="630064"/>
                <a:gridCol w="630064"/>
                <a:gridCol w="630064"/>
                <a:gridCol w="630064"/>
                <a:gridCol w="630064"/>
                <a:gridCol w="630064"/>
                <a:gridCol w="210100"/>
                <a:gridCol w="466725"/>
                <a:gridCol w="1552575"/>
                <a:gridCol w="619125"/>
                <a:gridCol w="590550"/>
                <a:gridCol w="590550"/>
                <a:gridCol w="617432"/>
                <a:gridCol w="510432"/>
                <a:gridCol w="510432"/>
              </a:tblGrid>
              <a:tr h="230932">
                <a:tc rowSpan="2">
                  <a:txBody>
                    <a:bodyPr/>
                    <a:lstStyle/>
                    <a:p>
                      <a:pPr algn="ctr" fontAlgn="ctr"/>
                      <a:r>
                        <a:rPr lang="en-IN" sz="1050" b="1" i="0" u="none" strike="noStrike" dirty="0" err="1">
                          <a:solidFill>
                            <a:srgbClr val="000000"/>
                          </a:solidFill>
                          <a:effectLst/>
                          <a:latin typeface="Arial" panose="020B0604020202020204" pitchFamily="34" charset="0"/>
                        </a:rPr>
                        <a:t>S.No</a:t>
                      </a:r>
                      <a:r>
                        <a:rPr lang="en-IN" sz="1050" b="1" i="0" u="none" strike="noStrike" dirty="0">
                          <a:solidFill>
                            <a:srgbClr val="000000"/>
                          </a:solidFill>
                          <a:effectLst/>
                          <a:latin typeface="Arial" panose="020B0604020202020204" pitchFamily="34" charset="0"/>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rowSpan="2">
                  <a:txBody>
                    <a:bodyPr/>
                    <a:lstStyle/>
                    <a:p>
                      <a:pPr algn="ctr" fontAlgn="ctr"/>
                      <a:r>
                        <a:rPr lang="en-IN" sz="1050" b="1" i="0" u="none" strike="noStrike" dirty="0">
                          <a:solidFill>
                            <a:srgbClr val="000000"/>
                          </a:solidFill>
                          <a:effectLst/>
                          <a:latin typeface="Arial Narrow" panose="020B0606020202030204" pitchFamily="34" charset="0"/>
                        </a:rPr>
                        <a:t>States/UTs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gridSpan="3">
                  <a:txBody>
                    <a:bodyPr/>
                    <a:lstStyle/>
                    <a:p>
                      <a:pPr algn="ctr" fontAlgn="b"/>
                      <a:r>
                        <a:rPr lang="en-IN" sz="1050" b="1" i="0" u="none" strike="noStrike" dirty="0">
                          <a:solidFill>
                            <a:srgbClr val="000000"/>
                          </a:solidFill>
                          <a:effectLst/>
                          <a:latin typeface="Calibri" panose="020F0502020204030204" pitchFamily="34" charset="0"/>
                        </a:rPr>
                        <a:t>Number of Sample Units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hMerge="1">
                  <a:txBody>
                    <a:bodyPr/>
                    <a:lstStyle/>
                    <a:p>
                      <a:endParaRPr lang="en-IN"/>
                    </a:p>
                  </a:txBody>
                  <a:tcPr/>
                </a:tc>
                <a:tc hMerge="1">
                  <a:txBody>
                    <a:bodyPr/>
                    <a:lstStyle/>
                    <a:p>
                      <a:endParaRPr lang="en-IN"/>
                    </a:p>
                  </a:txBody>
                  <a:tcPr/>
                </a:tc>
                <a:tc gridSpan="3">
                  <a:txBody>
                    <a:bodyPr/>
                    <a:lstStyle/>
                    <a:p>
                      <a:pPr algn="ctr" fontAlgn="b"/>
                      <a:r>
                        <a:rPr lang="en-IN" sz="1050" b="1" i="0" u="none" strike="noStrike" dirty="0">
                          <a:solidFill>
                            <a:srgbClr val="000000"/>
                          </a:solidFill>
                          <a:effectLst/>
                          <a:latin typeface="Calibri" panose="020F0502020204030204" pitchFamily="34" charset="0"/>
                        </a:rPr>
                        <a:t>Population Covered (in '000)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hMerge="1">
                  <a:txBody>
                    <a:bodyPr/>
                    <a:lstStyle/>
                    <a:p>
                      <a:endParaRPr lang="en-IN"/>
                    </a:p>
                  </a:txBody>
                  <a:tcPr/>
                </a:tc>
                <a:tc hMerge="1">
                  <a:txBody>
                    <a:bodyPr/>
                    <a:lstStyle/>
                    <a:p>
                      <a:endParaRPr lang="en-IN"/>
                    </a:p>
                  </a:txBody>
                  <a:tcPr/>
                </a:tc>
                <a:tc>
                  <a:txBody>
                    <a:bodyPr/>
                    <a:lstStyle/>
                    <a:p>
                      <a:pPr algn="l" fontAlgn="b"/>
                      <a:endParaRPr lang="en-IN" sz="105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rowSpan="2">
                  <a:txBody>
                    <a:bodyPr/>
                    <a:lstStyle/>
                    <a:p>
                      <a:pPr algn="ctr" fontAlgn="ctr"/>
                      <a:r>
                        <a:rPr lang="en-IN" sz="1050" b="1" i="0" u="none" strike="noStrike">
                          <a:solidFill>
                            <a:srgbClr val="000000"/>
                          </a:solidFill>
                          <a:effectLst/>
                          <a:latin typeface="Arial" panose="020B0604020202020204" pitchFamily="34" charset="0"/>
                        </a:rPr>
                        <a:t>S.No.</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rowSpan="2">
                  <a:txBody>
                    <a:bodyPr/>
                    <a:lstStyle/>
                    <a:p>
                      <a:pPr algn="ctr" fontAlgn="ctr"/>
                      <a:r>
                        <a:rPr lang="en-IN" sz="1050" b="1" i="0" u="none" strike="noStrike">
                          <a:solidFill>
                            <a:srgbClr val="000000"/>
                          </a:solidFill>
                          <a:effectLst/>
                          <a:latin typeface="Arial Narrow" panose="020B0606020202030204" pitchFamily="34" charset="0"/>
                        </a:rPr>
                        <a:t>States/UTs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gridSpan="3">
                  <a:txBody>
                    <a:bodyPr/>
                    <a:lstStyle/>
                    <a:p>
                      <a:pPr algn="ctr" fontAlgn="b"/>
                      <a:r>
                        <a:rPr lang="en-IN" sz="1050" b="1" i="0" u="none" strike="noStrike">
                          <a:solidFill>
                            <a:srgbClr val="000000"/>
                          </a:solidFill>
                          <a:effectLst/>
                          <a:latin typeface="Calibri" panose="020F0502020204030204" pitchFamily="34" charset="0"/>
                        </a:rPr>
                        <a:t>Number of Sample Units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hMerge="1">
                  <a:txBody>
                    <a:bodyPr/>
                    <a:lstStyle/>
                    <a:p>
                      <a:endParaRPr lang="en-IN"/>
                    </a:p>
                  </a:txBody>
                  <a:tcPr/>
                </a:tc>
                <a:tc hMerge="1">
                  <a:txBody>
                    <a:bodyPr/>
                    <a:lstStyle/>
                    <a:p>
                      <a:endParaRPr lang="en-IN"/>
                    </a:p>
                  </a:txBody>
                  <a:tcPr/>
                </a:tc>
                <a:tc gridSpan="3">
                  <a:txBody>
                    <a:bodyPr/>
                    <a:lstStyle/>
                    <a:p>
                      <a:pPr algn="ctr" fontAlgn="b"/>
                      <a:r>
                        <a:rPr lang="en-IN" sz="1050" b="1" i="0" u="none" strike="noStrike">
                          <a:solidFill>
                            <a:srgbClr val="000000"/>
                          </a:solidFill>
                          <a:effectLst/>
                          <a:latin typeface="Calibri" panose="020F0502020204030204" pitchFamily="34" charset="0"/>
                        </a:rPr>
                        <a:t>Population Covered (in '000)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hMerge="1">
                  <a:txBody>
                    <a:bodyPr/>
                    <a:lstStyle/>
                    <a:p>
                      <a:endParaRPr lang="en-IN"/>
                    </a:p>
                  </a:txBody>
                  <a:tcPr/>
                </a:tc>
                <a:tc hMerge="1">
                  <a:txBody>
                    <a:bodyPr/>
                    <a:lstStyle/>
                    <a:p>
                      <a:endParaRPr lang="en-IN"/>
                    </a:p>
                  </a:txBody>
                  <a:tcPr/>
                </a:tc>
              </a:tr>
              <a:tr h="230932">
                <a:tc vMerge="1">
                  <a:txBody>
                    <a:bodyPr/>
                    <a:lstStyle/>
                    <a:p>
                      <a:endParaRPr lang="en-IN"/>
                    </a:p>
                  </a:txBody>
                  <a:tcPr/>
                </a:tc>
                <a:tc vMerge="1">
                  <a:txBody>
                    <a:bodyPr/>
                    <a:lstStyle/>
                    <a:p>
                      <a:endParaRPr lang="en-IN"/>
                    </a:p>
                  </a:txBody>
                  <a:tcPr/>
                </a:tc>
                <a:tc>
                  <a:txBody>
                    <a:bodyPr/>
                    <a:lstStyle/>
                    <a:p>
                      <a:pPr algn="ctr" fontAlgn="b"/>
                      <a:r>
                        <a:rPr lang="en-IN" sz="1050" b="1" i="0" u="none" strike="noStrike" dirty="0">
                          <a:solidFill>
                            <a:srgbClr val="000000"/>
                          </a:solidFill>
                          <a:effectLst/>
                          <a:latin typeface="Calibri" panose="020F0502020204030204" pitchFamily="34" charset="0"/>
                        </a:rPr>
                        <a:t>Total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dirty="0">
                          <a:solidFill>
                            <a:srgbClr val="000000"/>
                          </a:solidFill>
                          <a:effectLst/>
                          <a:latin typeface="Calibri" panose="020F0502020204030204" pitchFamily="34" charset="0"/>
                        </a:rPr>
                        <a:t>Rural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dirty="0">
                          <a:solidFill>
                            <a:srgbClr val="000000"/>
                          </a:solidFill>
                          <a:effectLst/>
                          <a:latin typeface="Calibri" panose="020F0502020204030204" pitchFamily="34" charset="0"/>
                        </a:rPr>
                        <a:t>Urban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dirty="0">
                          <a:solidFill>
                            <a:srgbClr val="000000"/>
                          </a:solidFill>
                          <a:effectLst/>
                          <a:latin typeface="Calibri" panose="020F0502020204030204" pitchFamily="34" charset="0"/>
                        </a:rPr>
                        <a:t>Total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dirty="0">
                          <a:solidFill>
                            <a:srgbClr val="000000"/>
                          </a:solidFill>
                          <a:effectLst/>
                          <a:latin typeface="Calibri" panose="020F0502020204030204" pitchFamily="34" charset="0"/>
                        </a:rPr>
                        <a:t>Rural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dirty="0">
                          <a:solidFill>
                            <a:srgbClr val="000000"/>
                          </a:solidFill>
                          <a:effectLst/>
                          <a:latin typeface="Calibri" panose="020F0502020204030204" pitchFamily="34" charset="0"/>
                        </a:rPr>
                        <a:t>Urban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l" fontAlgn="b"/>
                      <a:endParaRPr lang="en-IN" sz="105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vMerge="1">
                  <a:txBody>
                    <a:bodyPr/>
                    <a:lstStyle/>
                    <a:p>
                      <a:endParaRPr lang="en-IN"/>
                    </a:p>
                  </a:txBody>
                  <a:tcPr/>
                </a:tc>
                <a:tc vMerge="1">
                  <a:txBody>
                    <a:bodyPr/>
                    <a:lstStyle/>
                    <a:p>
                      <a:endParaRPr lang="en-IN"/>
                    </a:p>
                  </a:txBody>
                  <a:tcPr/>
                </a:tc>
                <a:tc>
                  <a:txBody>
                    <a:bodyPr/>
                    <a:lstStyle/>
                    <a:p>
                      <a:pPr algn="ctr" fontAlgn="b"/>
                      <a:r>
                        <a:rPr lang="en-IN" sz="1050" b="1" i="0" u="none" strike="noStrike" dirty="0">
                          <a:solidFill>
                            <a:srgbClr val="000000"/>
                          </a:solidFill>
                          <a:effectLst/>
                          <a:latin typeface="Calibri" panose="020F0502020204030204" pitchFamily="34" charset="0"/>
                        </a:rPr>
                        <a:t>Total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dirty="0">
                          <a:solidFill>
                            <a:srgbClr val="000000"/>
                          </a:solidFill>
                          <a:effectLst/>
                          <a:latin typeface="Calibri" panose="020F0502020204030204" pitchFamily="34" charset="0"/>
                        </a:rPr>
                        <a:t>Rural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dirty="0">
                          <a:solidFill>
                            <a:srgbClr val="000000"/>
                          </a:solidFill>
                          <a:effectLst/>
                          <a:latin typeface="Calibri" panose="020F0502020204030204" pitchFamily="34" charset="0"/>
                        </a:rPr>
                        <a:t>Urban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a:solidFill>
                            <a:srgbClr val="000000"/>
                          </a:solidFill>
                          <a:effectLst/>
                          <a:latin typeface="Calibri" panose="020F0502020204030204" pitchFamily="34" charset="0"/>
                        </a:rPr>
                        <a:t>Total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dirty="0">
                          <a:solidFill>
                            <a:srgbClr val="000000"/>
                          </a:solidFill>
                          <a:effectLst/>
                          <a:latin typeface="Calibri" panose="020F0502020204030204" pitchFamily="34" charset="0"/>
                        </a:rPr>
                        <a:t>Rural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c>
                  <a:txBody>
                    <a:bodyPr/>
                    <a:lstStyle/>
                    <a:p>
                      <a:pPr algn="ctr" fontAlgn="b"/>
                      <a:r>
                        <a:rPr lang="en-IN" sz="1050" b="1" i="0" u="none" strike="noStrike" dirty="0">
                          <a:solidFill>
                            <a:srgbClr val="000000"/>
                          </a:solidFill>
                          <a:effectLst/>
                          <a:latin typeface="Calibri" panose="020F0502020204030204" pitchFamily="34" charset="0"/>
                        </a:rPr>
                        <a:t>Urban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40000"/>
                        <a:lumOff val="60000"/>
                      </a:schemeClr>
                    </a:solidFill>
                  </a:tcPr>
                </a:tc>
              </a:tr>
              <a:tr h="392849">
                <a:tc>
                  <a:txBody>
                    <a:bodyPr/>
                    <a:lstStyle/>
                    <a:p>
                      <a:pPr algn="ctr" fontAlgn="ctr"/>
                      <a:r>
                        <a:rPr lang="en-IN" sz="1100" b="1" i="0" u="none" strike="noStrike" dirty="0">
                          <a:solidFill>
                            <a:srgbClr val="000000"/>
                          </a:solidFill>
                          <a:effectLst/>
                          <a:latin typeface="Arial" panose="020B060402020202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2000" b="1" i="0" u="none" strike="noStrike" dirty="0">
                          <a:solidFill>
                            <a:srgbClr val="000000"/>
                          </a:solidFill>
                          <a:effectLst/>
                          <a:latin typeface="Arial Narrow" panose="020B0606020202030204" pitchFamily="34" charset="0"/>
                        </a:rPr>
                        <a:t>India</a:t>
                      </a:r>
                    </a:p>
                  </a:txBody>
                  <a:tcPr marL="7200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7597</a:t>
                      </a: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4433</a:t>
                      </a: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3164</a:t>
                      </a: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b"/>
                      <a:r>
                        <a:rPr lang="en-IN" sz="1100" b="0" i="0" u="none" strike="noStrike" dirty="0" smtClean="0">
                          <a:solidFill>
                            <a:srgbClr val="000000"/>
                          </a:solidFill>
                          <a:effectLst/>
                          <a:latin typeface="Calibri" panose="020F0502020204030204" pitchFamily="34" charset="0"/>
                        </a:rPr>
                        <a:t>7522</a:t>
                      </a:r>
                      <a:endParaRPr lang="en-IN" sz="1100" b="0" i="0" u="none" strike="noStrike" dirty="0">
                        <a:solidFill>
                          <a:srgbClr val="000000"/>
                        </a:solidFill>
                        <a:effectLst/>
                        <a:latin typeface="Calibri" panose="020F0502020204030204" pitchFamily="34" charset="0"/>
                      </a:endParaRP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b"/>
                      <a:r>
                        <a:rPr lang="en-IN" sz="1100" b="0" i="0" u="none" strike="noStrike" dirty="0" smtClean="0">
                          <a:solidFill>
                            <a:srgbClr val="000000"/>
                          </a:solidFill>
                          <a:effectLst/>
                          <a:latin typeface="Calibri" panose="020F0502020204030204" pitchFamily="34" charset="0"/>
                        </a:rPr>
                        <a:t>5520</a:t>
                      </a:r>
                      <a:endParaRPr lang="en-IN" sz="1100" b="0" i="0" u="none" strike="noStrike" dirty="0">
                        <a:solidFill>
                          <a:srgbClr val="000000"/>
                        </a:solidFill>
                        <a:effectLst/>
                        <a:latin typeface="Calibri" panose="020F0502020204030204" pitchFamily="34" charset="0"/>
                      </a:endParaRP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b"/>
                      <a:r>
                        <a:rPr lang="en-IN" sz="1100" b="0" i="0" u="none" strike="noStrike" dirty="0" smtClean="0">
                          <a:solidFill>
                            <a:srgbClr val="000000"/>
                          </a:solidFill>
                          <a:effectLst/>
                          <a:latin typeface="Calibri" panose="020F0502020204030204" pitchFamily="34" charset="0"/>
                        </a:rPr>
                        <a:t>2002</a:t>
                      </a:r>
                      <a:endParaRPr lang="en-IN" sz="1100" b="0" i="0" u="none" strike="noStrike" dirty="0">
                        <a:solidFill>
                          <a:srgbClr val="000000"/>
                        </a:solidFill>
                        <a:effectLst/>
                        <a:latin typeface="Calibri" panose="020F0502020204030204" pitchFamily="34" charset="0"/>
                      </a:endParaRP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Arial" panose="020B060402020202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1" i="0" u="none" strike="noStrike" dirty="0">
                          <a:solidFill>
                            <a:srgbClr val="000000"/>
                          </a:solidFill>
                          <a:effectLst/>
                          <a:latin typeface="Arial Narrow" panose="020B0606020202030204" pitchFamily="34" charset="0"/>
                        </a:rPr>
                        <a:t>Smaller States</a:t>
                      </a:r>
                    </a:p>
                  </a:txBody>
                  <a:tcPr marL="7200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r>
              <a:tr h="291004">
                <a:tc>
                  <a:txBody>
                    <a:bodyPr/>
                    <a:lstStyle/>
                    <a:p>
                      <a:pPr algn="ctr" fontAlgn="b"/>
                      <a:r>
                        <a:rPr lang="en-IN" sz="1100" b="1" i="0" u="none" strike="noStrike" dirty="0">
                          <a:solidFill>
                            <a:srgbClr val="000000"/>
                          </a:solidFill>
                          <a:effectLst/>
                          <a:latin typeface="Arial" panose="020B060402020202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1" i="0" u="none" strike="noStrike" dirty="0">
                          <a:solidFill>
                            <a:srgbClr val="000000"/>
                          </a:solidFill>
                          <a:effectLst/>
                          <a:latin typeface="Arial Narrow" panose="020B0606020202030204" pitchFamily="34" charset="0"/>
                        </a:rPr>
                        <a:t>Bigger States</a:t>
                      </a:r>
                    </a:p>
                  </a:txBody>
                  <a:tcPr marL="7200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a:solidFill>
                            <a:srgbClr val="000000"/>
                          </a:solidFill>
                          <a:effectLst/>
                          <a:latin typeface="Calibri" panose="020F0502020204030204" pitchFamily="34" charset="0"/>
                        </a:rPr>
                        <a:t> </a:t>
                      </a: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0" i="0" u="none" strike="noStrike" dirty="0">
                          <a:solidFill>
                            <a:srgbClr val="000000"/>
                          </a:solidFill>
                          <a:effectLst/>
                          <a:latin typeface="Calibri" panose="020F0502020204030204" pitchFamily="34" charset="0"/>
                        </a:rPr>
                        <a:t> </a:t>
                      </a:r>
                    </a:p>
                  </a:txBody>
                  <a:tcPr marL="0" marR="10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Arunachal Pradesh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60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a:solidFill>
                            <a:srgbClr val="000000"/>
                          </a:solidFill>
                          <a:effectLst/>
                          <a:latin typeface="Times New Roman" panose="02020603050405020304" pitchFamily="18" charset="0"/>
                        </a:rPr>
                        <a:t>45</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a:solidFill>
                            <a:srgbClr val="000000"/>
                          </a:solidFill>
                          <a:effectLst/>
                          <a:latin typeface="Times New Roman" panose="02020603050405020304" pitchFamily="18" charset="0"/>
                        </a:rPr>
                        <a:t>15</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38</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24</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a:solidFill>
                            <a:srgbClr val="000000"/>
                          </a:solidFill>
                          <a:effectLst/>
                          <a:latin typeface="Times New Roman" panose="02020603050405020304" pitchFamily="18" charset="0"/>
                        </a:rPr>
                        <a:t>14</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Andhra Pradesh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dirty="0">
                          <a:solidFill>
                            <a:srgbClr val="000000"/>
                          </a:solidFill>
                          <a:effectLst/>
                          <a:latin typeface="Times New Roman" panose="02020603050405020304" pitchFamily="18" charset="0"/>
                        </a:rPr>
                        <a:t>375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235</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140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423</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329</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94</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Goa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a:solidFill>
                            <a:srgbClr val="000000"/>
                          </a:solidFill>
                          <a:effectLst/>
                          <a:latin typeface="Times New Roman" panose="02020603050405020304" pitchFamily="18" charset="0"/>
                        </a:rPr>
                        <a:t>85</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43</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42</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85</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a:solidFill>
                            <a:srgbClr val="000000"/>
                          </a:solidFill>
                          <a:effectLst/>
                          <a:latin typeface="Times New Roman" panose="02020603050405020304" pitchFamily="18" charset="0"/>
                        </a:rPr>
                        <a:t>59</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25</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Assam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dirty="0">
                          <a:solidFill>
                            <a:srgbClr val="000000"/>
                          </a:solidFill>
                          <a:effectLst/>
                          <a:latin typeface="Times New Roman" panose="02020603050405020304" pitchFamily="18" charset="0"/>
                        </a:rPr>
                        <a:t>300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90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210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231</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102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130</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Himachal Pradesh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dirty="0">
                          <a:solidFill>
                            <a:srgbClr val="000000"/>
                          </a:solidFill>
                          <a:effectLst/>
                          <a:latin typeface="Times New Roman" panose="02020603050405020304" pitchFamily="18" charset="0"/>
                        </a:rPr>
                        <a:t>190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140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99</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72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28</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r>
              <a:tr h="254027">
                <a:tc>
                  <a:txBody>
                    <a:bodyPr/>
                    <a:lstStyle/>
                    <a:p>
                      <a:pPr algn="ctr" fontAlgn="ctr"/>
                      <a:r>
                        <a:rPr lang="en-IN" sz="11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Bihar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a:solidFill>
                            <a:srgbClr val="000000"/>
                          </a:solidFill>
                          <a:effectLst/>
                          <a:latin typeface="Times New Roman" panose="02020603050405020304" pitchFamily="18" charset="0"/>
                        </a:rPr>
                        <a:t>330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a:solidFill>
                            <a:srgbClr val="000000"/>
                          </a:solidFill>
                          <a:effectLst/>
                          <a:latin typeface="Times New Roman" panose="02020603050405020304" pitchFamily="18" charset="0"/>
                        </a:rPr>
                        <a:t>200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130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386</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316</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a:solidFill>
                            <a:srgbClr val="000000"/>
                          </a:solidFill>
                          <a:effectLst/>
                          <a:latin typeface="Times New Roman" panose="02020603050405020304" pitchFamily="18" charset="0"/>
                        </a:rPr>
                        <a:t>70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b"/>
                      <a:endParaRPr lang="en-IN" sz="1100" b="0" i="0" u="none" strike="noStrike">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a:solidFill>
                            <a:srgbClr val="000000"/>
                          </a:solidFill>
                          <a:effectLst/>
                          <a:latin typeface="Calibri" panose="020F0502020204030204" pitchFamily="34" charset="0"/>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Manipur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a:solidFill>
                            <a:srgbClr val="000000"/>
                          </a:solidFill>
                          <a:effectLst/>
                          <a:latin typeface="Times New Roman" panose="02020603050405020304" pitchFamily="18" charset="0"/>
                        </a:rPr>
                        <a:t>150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a:solidFill>
                            <a:srgbClr val="000000"/>
                          </a:solidFill>
                          <a:effectLst/>
                          <a:latin typeface="Times New Roman" panose="02020603050405020304" pitchFamily="18" charset="0"/>
                        </a:rPr>
                        <a:t>110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a:solidFill>
                            <a:srgbClr val="000000"/>
                          </a:solidFill>
                          <a:effectLst/>
                          <a:latin typeface="Times New Roman" panose="02020603050405020304" pitchFamily="18" charset="0"/>
                        </a:rPr>
                        <a:t>40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142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116</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25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Chhattisgarh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dirty="0">
                          <a:solidFill>
                            <a:srgbClr val="000000"/>
                          </a:solidFill>
                          <a:effectLst/>
                          <a:latin typeface="Times New Roman" panose="02020603050405020304" pitchFamily="18" charset="0"/>
                        </a:rPr>
                        <a:t>130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a:solidFill>
                            <a:srgbClr val="000000"/>
                          </a:solidFill>
                          <a:effectLst/>
                          <a:latin typeface="Times New Roman" panose="02020603050405020304" pitchFamily="18" charset="0"/>
                        </a:rPr>
                        <a:t>40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a:solidFill>
                            <a:srgbClr val="000000"/>
                          </a:solidFill>
                          <a:effectLst/>
                          <a:latin typeface="Times New Roman" panose="02020603050405020304" pitchFamily="18" charset="0"/>
                        </a:rPr>
                        <a:t>90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112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47</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65</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b"/>
                      <a:endParaRPr lang="en-IN" sz="1100" b="0" i="0" u="none" strike="noStrike">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Meghalaya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a:solidFill>
                            <a:srgbClr val="000000"/>
                          </a:solidFill>
                          <a:effectLst/>
                          <a:latin typeface="Times New Roman" panose="02020603050405020304" pitchFamily="18" charset="0"/>
                        </a:rPr>
                        <a:t>120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a:solidFill>
                            <a:srgbClr val="000000"/>
                          </a:solidFill>
                          <a:effectLst/>
                          <a:latin typeface="Times New Roman" panose="02020603050405020304" pitchFamily="18" charset="0"/>
                        </a:rPr>
                        <a:t>90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a:solidFill>
                            <a:srgbClr val="000000"/>
                          </a:solidFill>
                          <a:effectLst/>
                          <a:latin typeface="Times New Roman" panose="02020603050405020304" pitchFamily="18" charset="0"/>
                        </a:rPr>
                        <a:t>30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74</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55</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19</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Delhi</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a:solidFill>
                            <a:srgbClr val="000000"/>
                          </a:solidFill>
                          <a:effectLst/>
                          <a:latin typeface="Times New Roman" panose="02020603050405020304" pitchFamily="18" charset="0"/>
                        </a:rPr>
                        <a:t>200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a:solidFill>
                            <a:srgbClr val="000000"/>
                          </a:solidFill>
                          <a:effectLst/>
                          <a:latin typeface="Times New Roman" panose="02020603050405020304" pitchFamily="18" charset="0"/>
                        </a:rPr>
                        <a:t>10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a:solidFill>
                            <a:srgbClr val="000000"/>
                          </a:solidFill>
                          <a:effectLst/>
                          <a:latin typeface="Times New Roman" panose="02020603050405020304" pitchFamily="18" charset="0"/>
                        </a:rPr>
                        <a:t>190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173</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22</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151</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b"/>
                      <a:endParaRPr lang="en-IN" sz="1100" b="0" i="0" u="none" strike="noStrike">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Mizoram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40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a:solidFill>
                            <a:srgbClr val="000000"/>
                          </a:solidFill>
                          <a:effectLst/>
                          <a:latin typeface="Times New Roman" panose="02020603050405020304" pitchFamily="18" charset="0"/>
                        </a:rPr>
                        <a:t>20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20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33</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19</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14</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Gujarat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dirty="0">
                          <a:solidFill>
                            <a:srgbClr val="000000"/>
                          </a:solidFill>
                          <a:effectLst/>
                          <a:latin typeface="Times New Roman" panose="02020603050405020304" pitchFamily="18" charset="0"/>
                        </a:rPr>
                        <a:t>365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a:solidFill>
                            <a:srgbClr val="000000"/>
                          </a:solidFill>
                          <a:effectLst/>
                          <a:latin typeface="Times New Roman" panose="02020603050405020304" pitchFamily="18" charset="0"/>
                        </a:rPr>
                        <a:t>215</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374</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291</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82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Nagaland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45</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33</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12</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38</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29</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8</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Haryana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dirty="0">
                          <a:solidFill>
                            <a:srgbClr val="000000"/>
                          </a:solidFill>
                          <a:effectLst/>
                          <a:latin typeface="Times New Roman" panose="02020603050405020304" pitchFamily="18" charset="0"/>
                        </a:rPr>
                        <a:t>210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100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110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222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141</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81</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Sikkim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a:solidFill>
                            <a:srgbClr val="000000"/>
                          </a:solidFill>
                          <a:effectLst/>
                          <a:latin typeface="Times New Roman" panose="02020603050405020304" pitchFamily="18" charset="0"/>
                        </a:rPr>
                        <a:t>60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a:solidFill>
                            <a:srgbClr val="000000"/>
                          </a:solidFill>
                          <a:effectLst/>
                          <a:latin typeface="Times New Roman" panose="02020603050405020304" pitchFamily="18" charset="0"/>
                        </a:rPr>
                        <a:t>45</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a:solidFill>
                            <a:srgbClr val="000000"/>
                          </a:solidFill>
                          <a:effectLst/>
                          <a:latin typeface="Times New Roman" panose="02020603050405020304" pitchFamily="18" charset="0"/>
                        </a:rPr>
                        <a:t>15</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68</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56</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12</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Jammu &amp; Kashmir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a:solidFill>
                            <a:srgbClr val="000000"/>
                          </a:solidFill>
                          <a:effectLst/>
                          <a:latin typeface="Times New Roman" panose="02020603050405020304" pitchFamily="18" charset="0"/>
                        </a:rPr>
                        <a:t>260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a:solidFill>
                            <a:srgbClr val="000000"/>
                          </a:solidFill>
                          <a:effectLst/>
                          <a:latin typeface="Times New Roman" panose="02020603050405020304" pitchFamily="18" charset="0"/>
                        </a:rPr>
                        <a:t>150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a:solidFill>
                            <a:srgbClr val="000000"/>
                          </a:solidFill>
                          <a:effectLst/>
                          <a:latin typeface="Times New Roman" panose="02020603050405020304" pitchFamily="18" charset="0"/>
                        </a:rPr>
                        <a:t>110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231</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182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a:solidFill>
                            <a:srgbClr val="000000"/>
                          </a:solidFill>
                          <a:effectLst/>
                          <a:latin typeface="Times New Roman" panose="02020603050405020304" pitchFamily="18" charset="0"/>
                        </a:rPr>
                        <a:t>49</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b"/>
                      <a:endParaRPr lang="en-IN" sz="1100" b="0" i="0" u="none" strike="noStrike">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Tripura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80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60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20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118</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105</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13</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Jharkhand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dirty="0">
                          <a:solidFill>
                            <a:srgbClr val="000000"/>
                          </a:solidFill>
                          <a:effectLst/>
                          <a:latin typeface="Times New Roman" panose="02020603050405020304" pitchFamily="18" charset="0"/>
                        </a:rPr>
                        <a:t>170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60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110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123</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67</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56</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10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err="1">
                          <a:solidFill>
                            <a:srgbClr val="000000"/>
                          </a:solidFill>
                          <a:effectLst/>
                          <a:latin typeface="Arial Narrow" pitchFamily="34" charset="0"/>
                        </a:rPr>
                        <a:t>Uttarakhand</a:t>
                      </a:r>
                      <a:endParaRPr lang="en-IN" sz="1200" b="1" i="0" u="none" strike="noStrike" dirty="0">
                        <a:solidFill>
                          <a:srgbClr val="000000"/>
                        </a:solidFill>
                        <a:effectLst/>
                        <a:latin typeface="Arial Narrow"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dirty="0">
                          <a:solidFill>
                            <a:srgbClr val="000000"/>
                          </a:solidFill>
                          <a:effectLst/>
                          <a:latin typeface="Times New Roman" panose="02020603050405020304" pitchFamily="18" charset="0"/>
                        </a:rPr>
                        <a:t>150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100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119</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88</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31</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marL="0" algn="ct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marL="0" algn="l" defTabSz="914400" rtl="0" eaLnBrk="1" fontAlgn="ctr" latinLnBrk="0" hangingPunct="1"/>
                      <a:r>
                        <a:rPr lang="en-US" sz="1200" b="1" i="0" u="none" strike="noStrike" kern="1200" dirty="0" smtClean="0">
                          <a:solidFill>
                            <a:srgbClr val="000000"/>
                          </a:solidFill>
                          <a:effectLst/>
                          <a:latin typeface="Arial Narrow" pitchFamily="34" charset="0"/>
                          <a:ea typeface="+mn-ea"/>
                          <a:cs typeface="+mn-cs"/>
                        </a:rPr>
                        <a:t>Karnataka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480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330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150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441</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359</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82</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Arial" panose="020B060402020202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l" fontAlgn="b"/>
                      <a:r>
                        <a:rPr lang="en-IN" sz="1100" b="1" i="0" u="none" strike="noStrike" dirty="0">
                          <a:solidFill>
                            <a:srgbClr val="000000"/>
                          </a:solidFill>
                          <a:effectLst/>
                          <a:latin typeface="Arial Narrow" panose="020B0606020202030204" pitchFamily="34" charset="0"/>
                        </a:rPr>
                        <a:t>Union Territories</a:t>
                      </a:r>
                    </a:p>
                  </a:txBody>
                  <a:tcPr marL="7200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r" fontAlgn="b"/>
                      <a:r>
                        <a:rPr lang="en-IN" sz="1100" b="0" i="0" u="none" strike="noStrike" dirty="0">
                          <a:solidFill>
                            <a:srgbClr val="000000"/>
                          </a:solidFill>
                          <a:effectLst/>
                          <a:latin typeface="Calibri" panose="020F0502020204030204" pitchFamily="34" charset="0"/>
                        </a:rPr>
                        <a:t> </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r" fontAlgn="b"/>
                      <a:r>
                        <a:rPr lang="en-IN" sz="1100" b="0" i="0" u="none" strike="noStrike" dirty="0">
                          <a:solidFill>
                            <a:srgbClr val="000000"/>
                          </a:solidFill>
                          <a:effectLst/>
                          <a:latin typeface="Calibri" panose="020F0502020204030204" pitchFamily="34" charset="0"/>
                        </a:rPr>
                        <a:t> </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r" fontAlgn="b"/>
                      <a:r>
                        <a:rPr lang="en-IN" sz="1100" b="0" i="0" u="none" strike="noStrike" dirty="0">
                          <a:solidFill>
                            <a:srgbClr val="000000"/>
                          </a:solidFill>
                          <a:effectLst/>
                          <a:latin typeface="Calibri" panose="020F0502020204030204" pitchFamily="34" charset="0"/>
                        </a:rPr>
                        <a:t> </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r" fontAlgn="b"/>
                      <a:r>
                        <a:rPr lang="en-IN" sz="1100" b="0" i="0" u="none" strike="noStrike" dirty="0">
                          <a:solidFill>
                            <a:srgbClr val="000000"/>
                          </a:solidFill>
                          <a:effectLst/>
                          <a:latin typeface="Calibri" panose="020F0502020204030204" pitchFamily="34" charset="0"/>
                        </a:rPr>
                        <a:t> </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r" fontAlgn="b"/>
                      <a:r>
                        <a:rPr lang="en-IN" sz="1100" b="0" i="0" u="none" strike="noStrike" dirty="0">
                          <a:solidFill>
                            <a:srgbClr val="000000"/>
                          </a:solidFill>
                          <a:effectLst/>
                          <a:latin typeface="Calibri" panose="020F0502020204030204" pitchFamily="34" charset="0"/>
                        </a:rPr>
                        <a:t> </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c>
                  <a:txBody>
                    <a:bodyPr/>
                    <a:lstStyle/>
                    <a:p>
                      <a:pPr algn="r" fontAlgn="b"/>
                      <a:r>
                        <a:rPr lang="en-IN" sz="1100" b="0" i="0" u="none" strike="noStrike" dirty="0">
                          <a:solidFill>
                            <a:srgbClr val="000000"/>
                          </a:solidFill>
                          <a:effectLst/>
                          <a:latin typeface="Calibri" panose="020F0502020204030204" pitchFamily="34" charset="0"/>
                        </a:rPr>
                        <a:t> </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solidFill>
                  </a:tcPr>
                </a:tc>
              </a:tr>
              <a:tr h="358827">
                <a:tc>
                  <a:txBody>
                    <a:bodyPr/>
                    <a:lstStyle/>
                    <a:p>
                      <a:pPr marL="0" algn="ct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11</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marL="0" algn="l" defTabSz="914400" rtl="0" eaLnBrk="1" fontAlgn="ctr" latinLnBrk="0" hangingPunct="1"/>
                      <a:r>
                        <a:rPr lang="en-US" sz="1200" b="1" i="0" u="none" strike="noStrike" kern="1200" dirty="0" smtClean="0">
                          <a:solidFill>
                            <a:srgbClr val="000000"/>
                          </a:solidFill>
                          <a:effectLst/>
                          <a:latin typeface="Arial Narrow" pitchFamily="34" charset="0"/>
                          <a:ea typeface="+mn-ea"/>
                          <a:cs typeface="+mn-cs"/>
                        </a:rPr>
                        <a:t>Kerala</a:t>
                      </a:r>
                      <a:endParaRPr lang="en-US" sz="1200" b="1" i="0" u="none" strike="noStrike" kern="1200" dirty="0">
                        <a:solidFill>
                          <a:srgbClr val="000000"/>
                        </a:solidFill>
                        <a:effectLst/>
                        <a:latin typeface="Arial Narrow" pitchFamily="34" charset="0"/>
                        <a:ea typeface="+mn-ea"/>
                        <a:cs typeface="+mn-cs"/>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250</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150</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100</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358</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291</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67</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Andaman &amp; Nicobar Islands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34</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16</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40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30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10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1"/>
                    </a:solidFill>
                  </a:tcPr>
                </a:tc>
              </a:tr>
              <a:tr h="254027">
                <a:tc>
                  <a:txBody>
                    <a:bodyPr/>
                    <a:lstStyle/>
                    <a:p>
                      <a:pPr marL="0" algn="ct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12</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algn="l" defTabSz="914400" rtl="0" eaLnBrk="1" fontAlgn="ctr" latinLnBrk="0" hangingPunct="1"/>
                      <a:r>
                        <a:rPr lang="en-US" sz="1200" b="1" i="0" u="none" strike="noStrike" kern="1200" dirty="0" smtClean="0">
                          <a:solidFill>
                            <a:srgbClr val="000000"/>
                          </a:solidFill>
                          <a:effectLst/>
                          <a:latin typeface="Arial Narrow" pitchFamily="34" charset="0"/>
                          <a:ea typeface="+mn-ea"/>
                          <a:cs typeface="+mn-cs"/>
                        </a:rPr>
                        <a:t>Madhya Pradesh</a:t>
                      </a:r>
                      <a:endParaRPr lang="en-US" sz="1200" b="1" i="0" u="none" strike="noStrike" kern="1200" dirty="0">
                        <a:solidFill>
                          <a:srgbClr val="000000"/>
                        </a:solidFill>
                        <a:effectLst/>
                        <a:latin typeface="Arial Narrow" pitchFamily="34" charset="0"/>
                        <a:ea typeface="+mn-ea"/>
                        <a:cs typeface="+mn-cs"/>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340</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220</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120</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334</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260</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algn="r" defTabSz="914400" rtl="0" eaLnBrk="1" fontAlgn="ctr" latinLnBrk="0" hangingPunct="1"/>
                      <a:r>
                        <a:rPr lang="en-US" sz="1100" b="0" i="0" u="none" strike="noStrike" kern="1200" dirty="0" smtClean="0">
                          <a:solidFill>
                            <a:srgbClr val="000000"/>
                          </a:solidFill>
                          <a:effectLst/>
                          <a:latin typeface="Times New Roman" panose="02020603050405020304" pitchFamily="18" charset="0"/>
                          <a:ea typeface="+mn-ea"/>
                          <a:cs typeface="+mn-cs"/>
                        </a:rPr>
                        <a:t>74</a:t>
                      </a:r>
                      <a:endParaRPr lang="en-US" sz="1100" b="0" i="0" u="none" strike="noStrike" kern="1200" dirty="0">
                        <a:solidFill>
                          <a:srgbClr val="000000"/>
                        </a:solidFill>
                        <a:effectLst/>
                        <a:latin typeface="Times New Roman" panose="02020603050405020304" pitchFamily="18"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Chandigarh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a:solidFill>
                            <a:srgbClr val="000000"/>
                          </a:solidFill>
                          <a:effectLst/>
                          <a:latin typeface="Times New Roman" panose="02020603050405020304" pitchFamily="18" charset="0"/>
                        </a:rPr>
                        <a:t>35</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dirty="0">
                          <a:solidFill>
                            <a:srgbClr val="000000"/>
                          </a:solidFill>
                          <a:effectLst/>
                          <a:latin typeface="Times New Roman" panose="02020603050405020304" pitchFamily="18" charset="0"/>
                        </a:rPr>
                        <a:t>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30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37</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25</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13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l" fontAlgn="ctr"/>
                      <a:r>
                        <a:rPr lang="en-IN" sz="1200" b="1" i="0" u="none" strike="noStrike" dirty="0">
                          <a:solidFill>
                            <a:srgbClr val="000000"/>
                          </a:solidFill>
                          <a:effectLst/>
                          <a:latin typeface="Arial Narrow" pitchFamily="34" charset="0"/>
                        </a:rPr>
                        <a:t>Maharashtra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000" b="0" i="0" u="none" strike="noStrike" dirty="0">
                          <a:solidFill>
                            <a:srgbClr val="000000"/>
                          </a:solidFill>
                          <a:effectLst/>
                          <a:latin typeface="Times New Roman" panose="02020603050405020304" pitchFamily="18" charset="0"/>
                        </a:rPr>
                        <a:t>485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250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235</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417</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284</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100" b="0" i="0" u="none" strike="noStrike" dirty="0">
                          <a:solidFill>
                            <a:srgbClr val="000000"/>
                          </a:solidFill>
                          <a:effectLst/>
                          <a:latin typeface="Times New Roman" panose="02020603050405020304" pitchFamily="18" charset="0"/>
                        </a:rPr>
                        <a:t>134</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Dadra &amp; Nagar Haveli</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a:solidFill>
                            <a:srgbClr val="000000"/>
                          </a:solidFill>
                          <a:effectLst/>
                          <a:latin typeface="Times New Roman" panose="02020603050405020304" pitchFamily="18" charset="0"/>
                        </a:rPr>
                        <a:t>30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22</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dirty="0">
                          <a:solidFill>
                            <a:srgbClr val="000000"/>
                          </a:solidFill>
                          <a:effectLst/>
                          <a:latin typeface="Times New Roman" panose="02020603050405020304" pitchFamily="18" charset="0"/>
                        </a:rPr>
                        <a:t>8</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43</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37</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14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l" fontAlgn="ctr"/>
                      <a:r>
                        <a:rPr lang="en-IN" sz="1200" b="1" i="0" u="none" strike="noStrike" dirty="0" err="1">
                          <a:solidFill>
                            <a:srgbClr val="000000"/>
                          </a:solidFill>
                          <a:effectLst/>
                          <a:latin typeface="Arial Narrow" pitchFamily="34" charset="0"/>
                        </a:rPr>
                        <a:t>Odisha</a:t>
                      </a:r>
                      <a:endParaRPr lang="en-IN" sz="1200" b="1" i="0" u="none" strike="noStrike" dirty="0">
                        <a:solidFill>
                          <a:srgbClr val="000000"/>
                        </a:solidFill>
                        <a:effectLst/>
                        <a:latin typeface="Arial Narrow"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dirty="0">
                          <a:solidFill>
                            <a:srgbClr val="000000"/>
                          </a:solidFill>
                          <a:effectLst/>
                          <a:latin typeface="Times New Roman" panose="02020603050405020304" pitchFamily="18" charset="0"/>
                        </a:rPr>
                        <a:t>405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290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115</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352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282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70</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chemeClr val="tx1"/>
                    </a:solidFill>
                  </a:tcPr>
                </a:tc>
                <a:tc>
                  <a:txBody>
                    <a:bodyPr/>
                    <a:lstStyle/>
                    <a:p>
                      <a:pPr algn="ctr" fontAlgn="b"/>
                      <a:r>
                        <a:rPr lang="en-IN" sz="1100" b="0" i="0" u="none" strike="noStrike">
                          <a:solidFill>
                            <a:srgbClr val="000000"/>
                          </a:solidFill>
                          <a:effectLst/>
                          <a:latin typeface="Calibri" panose="020F0502020204030204" pitchFamily="34" charset="0"/>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Daman &amp; Diu</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20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13</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a:solidFill>
                            <a:srgbClr val="000000"/>
                          </a:solidFill>
                          <a:effectLst/>
                          <a:latin typeface="Times New Roman" panose="02020603050405020304" pitchFamily="18" charset="0"/>
                        </a:rPr>
                        <a:t>7</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28</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a:solidFill>
                            <a:srgbClr val="000000"/>
                          </a:solidFill>
                          <a:effectLst/>
                          <a:latin typeface="Times New Roman" panose="02020603050405020304" pitchFamily="18" charset="0"/>
                        </a:rPr>
                        <a:t>24</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4</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15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l" fontAlgn="ctr"/>
                      <a:r>
                        <a:rPr lang="en-IN" sz="1200" b="1" i="0" u="none" strike="noStrike" dirty="0">
                          <a:solidFill>
                            <a:srgbClr val="000000"/>
                          </a:solidFill>
                          <a:effectLst/>
                          <a:latin typeface="Arial Narrow" pitchFamily="34" charset="0"/>
                        </a:rPr>
                        <a:t>Punjab</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000" b="0" i="0" u="none" strike="noStrike" dirty="0">
                          <a:solidFill>
                            <a:srgbClr val="000000"/>
                          </a:solidFill>
                          <a:effectLst/>
                          <a:latin typeface="Times New Roman" panose="02020603050405020304" pitchFamily="18" charset="0"/>
                        </a:rPr>
                        <a:t>250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150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100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250</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100" b="0" i="0" u="none" strike="noStrike" dirty="0">
                          <a:solidFill>
                            <a:srgbClr val="000000"/>
                          </a:solidFill>
                          <a:effectLst/>
                          <a:latin typeface="Times New Roman" panose="02020603050405020304" pitchFamily="18" charset="0"/>
                        </a:rPr>
                        <a:t>181</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69</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F7FA"/>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a:solidFill>
                            <a:srgbClr val="000000"/>
                          </a:solidFill>
                          <a:effectLst/>
                          <a:latin typeface="Arial Narrow" pitchFamily="34" charset="0"/>
                        </a:rPr>
                        <a:t>Lakshadweep</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12</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dirty="0">
                          <a:solidFill>
                            <a:srgbClr val="000000"/>
                          </a:solidFill>
                          <a:effectLst/>
                          <a:latin typeface="Times New Roman" panose="02020603050405020304" pitchFamily="18" charset="0"/>
                        </a:rPr>
                        <a:t>6</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dirty="0">
                          <a:solidFill>
                            <a:srgbClr val="000000"/>
                          </a:solidFill>
                          <a:effectLst/>
                          <a:latin typeface="Times New Roman" panose="02020603050405020304" pitchFamily="18" charset="0"/>
                        </a:rPr>
                        <a:t>6</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15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a:solidFill>
                            <a:srgbClr val="000000"/>
                          </a:solidFill>
                          <a:effectLst/>
                          <a:latin typeface="Times New Roman" panose="02020603050405020304" pitchFamily="18" charset="0"/>
                        </a:rPr>
                        <a:t>10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16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Rajasthan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dirty="0">
                          <a:solidFill>
                            <a:srgbClr val="000000"/>
                          </a:solidFill>
                          <a:effectLst/>
                          <a:latin typeface="Times New Roman" panose="02020603050405020304" pitchFamily="18" charset="0"/>
                        </a:rPr>
                        <a:t>350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spc="-15">
                          <a:solidFill>
                            <a:srgbClr val="000000"/>
                          </a:solidFill>
                          <a:effectLst/>
                          <a:latin typeface="Times New Roman" panose="02020603050405020304" pitchFamily="18" charset="0"/>
                        </a:rPr>
                        <a:t>250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100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354</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302</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53</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pPr algn="ctr" fontAlgn="b"/>
                      <a:r>
                        <a:rPr lang="en-IN" sz="1100" b="0" i="0" u="none" strike="noStrike" dirty="0">
                          <a:solidFill>
                            <a:srgbClr val="000000"/>
                          </a:solidFill>
                          <a:effectLst/>
                          <a:latin typeface="Calibri" panose="020F0502020204030204" pitchFamily="34" charset="0"/>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l" fontAlgn="ctr"/>
                      <a:r>
                        <a:rPr lang="en-IN" sz="1200" b="1" i="0" u="none" strike="noStrike" dirty="0" err="1">
                          <a:solidFill>
                            <a:srgbClr val="000000"/>
                          </a:solidFill>
                          <a:effectLst/>
                          <a:latin typeface="Arial Narrow" pitchFamily="34" charset="0"/>
                        </a:rPr>
                        <a:t>Puducherry</a:t>
                      </a:r>
                      <a:endParaRPr lang="en-IN" sz="1200" b="1" i="0" u="none" strike="noStrike" dirty="0">
                        <a:solidFill>
                          <a:srgbClr val="000000"/>
                        </a:solidFill>
                        <a:effectLst/>
                        <a:latin typeface="Arial Narrow"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17</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33</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49</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28</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pPr algn="r" fontAlgn="ctr"/>
                      <a:r>
                        <a:rPr lang="en-IN" sz="1100" b="0" i="0" u="none" strike="noStrike" dirty="0">
                          <a:solidFill>
                            <a:srgbClr val="000000"/>
                          </a:solidFill>
                          <a:effectLst/>
                          <a:latin typeface="Times New Roman" panose="02020603050405020304" pitchFamily="18" charset="0"/>
                        </a:rPr>
                        <a:t>21</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17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Tamil Nadu</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dirty="0">
                          <a:solidFill>
                            <a:srgbClr val="000000"/>
                          </a:solidFill>
                          <a:effectLst/>
                          <a:latin typeface="Times New Roman" panose="02020603050405020304" pitchFamily="18" charset="0"/>
                        </a:rPr>
                        <a:t>465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250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215</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486</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345</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a:solidFill>
                            <a:srgbClr val="000000"/>
                          </a:solidFill>
                          <a:effectLst/>
                          <a:latin typeface="Times New Roman" panose="02020603050405020304" pitchFamily="18" charset="0"/>
                        </a:rPr>
                        <a:t>141</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endParaRPr lang="en-US"/>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dirty="0">
                          <a:solidFill>
                            <a:srgbClr val="000000"/>
                          </a:solidFill>
                          <a:effectLst/>
                          <a:latin typeface="Calibri" panose="020F0502020204030204" pitchFamily="34" charset="0"/>
                        </a:rPr>
                        <a:t>18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l" fontAlgn="ctr"/>
                      <a:r>
                        <a:rPr lang="en-IN" sz="1200" b="1" i="0" u="none" strike="noStrike" dirty="0">
                          <a:solidFill>
                            <a:srgbClr val="000000"/>
                          </a:solidFill>
                          <a:effectLst/>
                          <a:latin typeface="Arial Narrow" pitchFamily="34" charset="0"/>
                        </a:rPr>
                        <a:t>Uttar Pradesh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dirty="0">
                          <a:solidFill>
                            <a:srgbClr val="000000"/>
                          </a:solidFill>
                          <a:effectLst/>
                          <a:latin typeface="Times New Roman" panose="02020603050405020304" pitchFamily="18" charset="0"/>
                        </a:rPr>
                        <a:t>500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spc="-15" dirty="0">
                          <a:solidFill>
                            <a:srgbClr val="000000"/>
                          </a:solidFill>
                          <a:effectLst/>
                          <a:latin typeface="Times New Roman" panose="02020603050405020304" pitchFamily="18" charset="0"/>
                        </a:rPr>
                        <a:t>350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000" b="0" i="0" u="none" strike="noStrike" spc="10" dirty="0">
                          <a:solidFill>
                            <a:srgbClr val="000000"/>
                          </a:solidFill>
                          <a:effectLst/>
                          <a:latin typeface="Times New Roman" panose="02020603050405020304" pitchFamily="18" charset="0"/>
                        </a:rPr>
                        <a:t>150</a:t>
                      </a:r>
                      <a:endParaRPr lang="en-IN" sz="10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601</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497</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104</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endParaRPr lang="en-US"/>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r h="254027">
                <a:tc>
                  <a:txBody>
                    <a:bodyPr/>
                    <a:lstStyle/>
                    <a:p>
                      <a:pPr algn="ctr" fontAlgn="ctr"/>
                      <a:r>
                        <a:rPr lang="en-IN" sz="1100" b="0" i="0" u="none" strike="noStrike" dirty="0" smtClean="0">
                          <a:solidFill>
                            <a:srgbClr val="000000"/>
                          </a:solidFill>
                          <a:effectLst/>
                          <a:latin typeface="Calibri" panose="020F0502020204030204" pitchFamily="34" charset="0"/>
                        </a:rPr>
                        <a:t>19</a:t>
                      </a:r>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l" fontAlgn="ctr"/>
                      <a:r>
                        <a:rPr lang="en-IN" sz="1200" b="1" i="0" u="none" strike="noStrike" smtClean="0">
                          <a:solidFill>
                            <a:srgbClr val="000000"/>
                          </a:solidFill>
                          <a:effectLst/>
                          <a:latin typeface="Arial Narrow" pitchFamily="34" charset="0"/>
                        </a:rPr>
                        <a:t>West Bengal</a:t>
                      </a:r>
                      <a:endParaRPr lang="en-IN" sz="1200" b="1" i="0" u="none" strike="noStrike" dirty="0">
                        <a:solidFill>
                          <a:srgbClr val="000000"/>
                        </a:solidFill>
                        <a:effectLst/>
                        <a:latin typeface="Arial Narrow"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r" fontAlgn="ctr"/>
                      <a:r>
                        <a:rPr lang="en-IN" sz="1000" b="0" i="0" u="none" strike="noStrike" smtClean="0">
                          <a:solidFill>
                            <a:srgbClr val="000000"/>
                          </a:solidFill>
                          <a:effectLst/>
                          <a:latin typeface="Times New Roman" panose="02020603050405020304" pitchFamily="18" charset="0"/>
                        </a:rPr>
                        <a:t>555</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r" fontAlgn="ctr"/>
                      <a:r>
                        <a:rPr lang="en-IN" sz="1000" b="0" i="0" u="none" strike="noStrike" spc="-15" smtClean="0">
                          <a:solidFill>
                            <a:srgbClr val="000000"/>
                          </a:solidFill>
                          <a:effectLst/>
                          <a:latin typeface="Times New Roman" panose="02020603050405020304" pitchFamily="18" charset="0"/>
                        </a:rPr>
                        <a:t>310</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r" fontAlgn="ctr"/>
                      <a:r>
                        <a:rPr lang="en-IN" sz="1000" b="0" i="0" u="none" strike="noStrike" spc="10" smtClean="0">
                          <a:solidFill>
                            <a:srgbClr val="000000"/>
                          </a:solidFill>
                          <a:effectLst/>
                          <a:latin typeface="Times New Roman" panose="02020603050405020304" pitchFamily="18" charset="0"/>
                        </a:rPr>
                        <a:t>245</a:t>
                      </a:r>
                      <a:endParaRPr lang="en-IN" sz="1000" b="0" i="0" u="none" strike="noStrike">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r" fontAlgn="ctr"/>
                      <a:r>
                        <a:rPr lang="en-IN" sz="1100" b="0" i="0" u="none" strike="noStrike" smtClean="0">
                          <a:solidFill>
                            <a:srgbClr val="000000"/>
                          </a:solidFill>
                          <a:effectLst/>
                          <a:latin typeface="Times New Roman" panose="02020603050405020304" pitchFamily="18" charset="0"/>
                        </a:rPr>
                        <a:t>627</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457</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r" fontAlgn="ctr"/>
                      <a:r>
                        <a:rPr lang="en-IN" sz="1100" b="0" i="0" u="none" strike="noStrike" dirty="0" smtClean="0">
                          <a:solidFill>
                            <a:srgbClr val="000000"/>
                          </a:solidFill>
                          <a:effectLst/>
                          <a:latin typeface="Times New Roman" panose="02020603050405020304" pitchFamily="18" charset="0"/>
                        </a:rPr>
                        <a:t>171</a:t>
                      </a:r>
                      <a:endParaRPr lang="en-IN" sz="1100" b="0" i="0" u="none" strike="noStrike" dirty="0">
                        <a:solidFill>
                          <a:srgbClr val="000000"/>
                        </a:solidFill>
                        <a:effectLst/>
                        <a:latin typeface="Times New Roman" panose="02020603050405020304" pitchFamily="18" charset="0"/>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chemeClr val="tx1"/>
                    </a:solidFill>
                  </a:tcPr>
                </a:tc>
                <a:tc>
                  <a:txBody>
                    <a:bodyPr/>
                    <a:lstStyle/>
                    <a:p>
                      <a:endParaRPr lang="en-US"/>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dirty="0"/>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c>
                  <a:txBody>
                    <a:bodyPr/>
                    <a:lstStyle/>
                    <a:p>
                      <a:endParaRPr lang="en-US" dirty="0"/>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solidFill>
                      <a:schemeClr val="tx2">
                        <a:lumMod val="20000"/>
                        <a:lumOff val="80000"/>
                      </a:schemeClr>
                    </a:solidFill>
                  </a:tcPr>
                </a:tc>
              </a:tr>
            </a:tbl>
          </a:graphicData>
        </a:graphic>
      </p:graphicFrame>
    </p:spTree>
    <p:extLst>
      <p:ext uri="{BB962C8B-B14F-4D97-AF65-F5344CB8AC3E}">
        <p14:creationId xmlns="" xmlns:p14="http://schemas.microsoft.com/office/powerpoint/2010/main" val="11902854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3200" dirty="0" smtClean="0"/>
              <a:t>Comparison of Deaths under Verbal Autopsy and Sample Registration System (2010-2013)</a:t>
            </a:r>
            <a:endParaRPr lang="en-IN" sz="3200" dirty="0"/>
          </a:p>
        </p:txBody>
      </p:sp>
      <p:graphicFrame>
        <p:nvGraphicFramePr>
          <p:cNvPr id="5" name="Object 4"/>
          <p:cNvGraphicFramePr>
            <a:graphicFrameLocks noChangeAspect="1"/>
          </p:cNvGraphicFramePr>
          <p:nvPr/>
        </p:nvGraphicFramePr>
        <p:xfrm>
          <a:off x="2136914" y="2286000"/>
          <a:ext cx="8106112" cy="3538814"/>
        </p:xfrm>
        <a:graphic>
          <a:graphicData uri="http://schemas.openxmlformats.org/presentationml/2006/ole">
            <p:oleObj spid="_x0000_s110594" name="Worksheet" r:id="rId3" imgW="3057635" imgH="2190885" progId="Excel.Sheet.12">
              <p:embed/>
            </p:oleObj>
          </a:graphicData>
        </a:graphic>
      </p:graphicFrame>
    </p:spTree>
    <p:extLst>
      <p:ext uri="{BB962C8B-B14F-4D97-AF65-F5344CB8AC3E}">
        <p14:creationId xmlns="" xmlns:p14="http://schemas.microsoft.com/office/powerpoint/2010/main" val="480182944"/>
      </p:ext>
    </p:extLst>
  </p:cSld>
  <p:clrMapOvr>
    <a:masterClrMapping/>
  </p:clrMapOvr>
  <mc:AlternateContent xmlns:mc="http://schemas.openxmlformats.org/markup-compatibility/2006">
    <mc:Choice xmlns=""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88423"/>
          </a:xfrm>
        </p:spPr>
        <p:txBody>
          <a:bodyPr>
            <a:noAutofit/>
          </a:bodyPr>
          <a:lstStyle/>
          <a:p>
            <a:pPr algn="ctr"/>
            <a:r>
              <a:rPr lang="en-US" sz="2800" b="1" dirty="0">
                <a:solidFill>
                  <a:schemeClr val="accent2"/>
                </a:solidFill>
              </a:rPr>
              <a:t>Number of deaths in broad age groups coded under </a:t>
            </a:r>
            <a:r>
              <a:rPr lang="en-US" sz="2800" b="1" dirty="0" smtClean="0">
                <a:solidFill>
                  <a:schemeClr val="accent2"/>
                </a:solidFill>
              </a:rPr>
              <a:t>VA 2010-2013</a:t>
            </a:r>
            <a:endParaRPr lang="en-IN" sz="2800" b="1" dirty="0"/>
          </a:p>
        </p:txBody>
      </p:sp>
      <p:graphicFrame>
        <p:nvGraphicFramePr>
          <p:cNvPr id="4" name="Content Placeholder 3"/>
          <p:cNvGraphicFramePr>
            <a:graphicFrameLocks noGrp="1"/>
          </p:cNvGraphicFramePr>
          <p:nvPr>
            <p:ph idx="1"/>
            <p:extLst>
              <p:ext uri="{D42A27DB-BD31-4B8C-83A1-F6EECF244321}">
                <p14:modId xmlns="" xmlns:p14="http://schemas.microsoft.com/office/powerpoint/2010/main" val="1580162305"/>
              </p:ext>
            </p:extLst>
          </p:nvPr>
        </p:nvGraphicFramePr>
        <p:xfrm>
          <a:off x="1120775" y="1133061"/>
          <a:ext cx="10358921" cy="51683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 xmlns:p14="http://schemas.microsoft.com/office/powerpoint/2010/main" val="318452910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24488" y="365125"/>
            <a:ext cx="10930900" cy="1325563"/>
          </a:xfrm>
        </p:spPr>
        <p:txBody>
          <a:bodyPr>
            <a:noAutofit/>
          </a:bodyPr>
          <a:lstStyle/>
          <a:p>
            <a:r>
              <a:rPr lang="en-IN" sz="3200" b="1" dirty="0"/>
              <a:t>Distribution Of Deaths by age and gender in India :</a:t>
            </a:r>
            <a:r>
              <a:rPr lang="en-IN" sz="3200" b="1" dirty="0" smtClean="0"/>
              <a:t>2010-2013</a:t>
            </a:r>
            <a:endParaRPr lang="en-IN" sz="3200" b="1" dirty="0"/>
          </a:p>
        </p:txBody>
      </p:sp>
      <p:graphicFrame>
        <p:nvGraphicFramePr>
          <p:cNvPr id="12" name="Content Placeholder 11"/>
          <p:cNvGraphicFramePr>
            <a:graphicFrameLocks noGrp="1"/>
          </p:cNvGraphicFramePr>
          <p:nvPr>
            <p:ph sz="quarter" idx="4"/>
            <p:extLst>
              <p:ext uri="{D42A27DB-BD31-4B8C-83A1-F6EECF244321}">
                <p14:modId xmlns="" xmlns:p14="http://schemas.microsoft.com/office/powerpoint/2010/main" val="399155962"/>
              </p:ext>
            </p:extLst>
          </p:nvPr>
        </p:nvGraphicFramePr>
        <p:xfrm>
          <a:off x="5844389" y="1680831"/>
          <a:ext cx="6191077" cy="4373460"/>
        </p:xfrm>
        <a:graphic>
          <a:graphicData uri="http://schemas.openxmlformats.org/drawingml/2006/table">
            <a:tbl>
              <a:tblPr/>
              <a:tblGrid>
                <a:gridCol w="1456027"/>
                <a:gridCol w="757608"/>
                <a:gridCol w="757608"/>
                <a:gridCol w="757608"/>
                <a:gridCol w="816796"/>
                <a:gridCol w="757608"/>
                <a:gridCol w="887822"/>
              </a:tblGrid>
              <a:tr h="336420">
                <a:tc rowSpan="2">
                  <a:txBody>
                    <a:bodyPr/>
                    <a:lstStyle/>
                    <a:p>
                      <a:pPr algn="ctr" fontAlgn="ctr"/>
                      <a:r>
                        <a:rPr lang="en-IN" sz="1400" b="1" i="0" u="none" strike="noStrike" dirty="0">
                          <a:solidFill>
                            <a:srgbClr val="000000"/>
                          </a:solidFill>
                          <a:effectLst/>
                          <a:latin typeface="Calibri" panose="020F0502020204030204" pitchFamily="34" charset="0"/>
                        </a:rPr>
                        <a:t>Age Group</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6">
                  <a:txBody>
                    <a:bodyPr/>
                    <a:lstStyle/>
                    <a:p>
                      <a:pPr algn="ctr" fontAlgn="b"/>
                      <a:r>
                        <a:rPr lang="en-IN" sz="1400" b="1" i="0" u="none" strike="noStrike" dirty="0">
                          <a:solidFill>
                            <a:srgbClr val="000000"/>
                          </a:solidFill>
                          <a:effectLst/>
                          <a:latin typeface="Calibri" panose="020F0502020204030204" pitchFamily="34" charset="0"/>
                        </a:rPr>
                        <a:t>No </a:t>
                      </a:r>
                      <a:r>
                        <a:rPr lang="en-IN" sz="1400" b="1" i="0" u="none" strike="noStrike" dirty="0" smtClean="0">
                          <a:solidFill>
                            <a:srgbClr val="000000"/>
                          </a:solidFill>
                          <a:effectLst/>
                          <a:latin typeface="Calibri" panose="020F0502020204030204" pitchFamily="34" charset="0"/>
                        </a:rPr>
                        <a:t>(%)of Deaths</a:t>
                      </a:r>
                      <a:endParaRPr lang="en-IN" sz="14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36420">
                <a:tc vMerge="1">
                  <a:txBody>
                    <a:bodyPr/>
                    <a:lstStyle/>
                    <a:p>
                      <a:endParaRPr lang="en-IN"/>
                    </a:p>
                  </a:txBody>
                  <a:tcPr/>
                </a:tc>
                <a:tc>
                  <a:txBody>
                    <a:bodyPr/>
                    <a:lstStyle/>
                    <a:p>
                      <a:pPr algn="ctr" fontAlgn="b"/>
                      <a:r>
                        <a:rPr lang="en-IN" sz="1400" b="1" i="0" u="none" strike="noStrike" dirty="0">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400" b="1" i="0" u="none" strike="noStrike">
                          <a:solidFill>
                            <a:srgbClr val="000000"/>
                          </a:solidFill>
                          <a:effectLst/>
                          <a:latin typeface="Calibri" panose="020F0502020204030204" pitchFamily="34" charset="0"/>
                        </a:rPr>
                        <a:t>Male </a:t>
                      </a:r>
                      <a:r>
                        <a:rPr lang="en-IN" sz="1400" b="1" i="0" u="none" strike="noStrike" smtClean="0">
                          <a:solidFill>
                            <a:srgbClr val="000000"/>
                          </a:solidFill>
                          <a:effectLst/>
                          <a:latin typeface="Calibri" panose="020F0502020204030204" pitchFamily="34" charset="0"/>
                        </a:rPr>
                        <a:t>%</a:t>
                      </a:r>
                      <a:endParaRPr lang="en-IN" sz="14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400" b="1" i="0" u="none" strike="noStrike" dirty="0">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400" b="1" i="0" u="none" strike="noStrike">
                          <a:solidFill>
                            <a:srgbClr val="000000"/>
                          </a:solidFill>
                          <a:effectLst/>
                          <a:latin typeface="Calibri" panose="020F0502020204030204" pitchFamily="34" charset="0"/>
                        </a:rPr>
                        <a:t>Female </a:t>
                      </a:r>
                      <a:r>
                        <a:rPr lang="en-IN" sz="1400" b="1" i="0" u="none" strike="noStrike" smtClean="0">
                          <a:solidFill>
                            <a:srgbClr val="000000"/>
                          </a:solidFill>
                          <a:effectLst/>
                          <a:latin typeface="Calibri" panose="020F0502020204030204" pitchFamily="34" charset="0"/>
                        </a:rPr>
                        <a:t>%</a:t>
                      </a:r>
                      <a:endParaRPr lang="en-IN" sz="14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400" b="1" i="0" u="none" strike="noStrike" dirty="0">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400" b="1" i="0" u="none" strike="noStrike">
                          <a:solidFill>
                            <a:srgbClr val="000000"/>
                          </a:solidFill>
                          <a:effectLst/>
                          <a:latin typeface="Calibri" panose="020F0502020204030204" pitchFamily="34" charset="0"/>
                        </a:rPr>
                        <a:t>Person </a:t>
                      </a:r>
                      <a:r>
                        <a:rPr lang="en-IN" sz="1400" b="1" i="0" u="none" strike="noStrike" smtClean="0">
                          <a:solidFill>
                            <a:srgbClr val="000000"/>
                          </a:solidFill>
                          <a:effectLst/>
                          <a:latin typeface="Calibri" panose="020F0502020204030204" pitchFamily="34" charset="0"/>
                        </a:rPr>
                        <a:t>%</a:t>
                      </a:r>
                      <a:endParaRPr lang="en-IN" sz="14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0-1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dirty="0">
                          <a:solidFill>
                            <a:srgbClr val="000000"/>
                          </a:solidFill>
                          <a:effectLst/>
                          <a:latin typeface="Calibri" panose="020F0502020204030204" pitchFamily="34" charset="0"/>
                        </a:rPr>
                        <a:t>10353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dirty="0">
                          <a:solidFill>
                            <a:srgbClr val="000000"/>
                          </a:solidFill>
                          <a:effectLst/>
                          <a:latin typeface="Calibri" panose="020F0502020204030204" pitchFamily="34" charset="0"/>
                        </a:rPr>
                        <a:t>8532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10.8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18885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10.3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1-4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1920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1961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2.5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3881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2.1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0-4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12273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11.8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10493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13.3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22766</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12.5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5-14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1812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1570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2.0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3382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15-29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6693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6.5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5308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6.7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12001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6.6</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30-34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3074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3.0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1609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2.0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4683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2.6</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35-44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8175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7.9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3783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4.8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11958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6.5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45-54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11905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11.5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5489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6.9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17394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9.5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55-69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26426</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25.5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18929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23.9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45355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24.8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70+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33309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32.1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31979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40.4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65288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400" b="1" i="0" u="none" strike="noStrike">
                          <a:solidFill>
                            <a:srgbClr val="000000"/>
                          </a:solidFill>
                          <a:effectLst/>
                          <a:latin typeface="Calibri" panose="020F0502020204030204" pitchFamily="34" charset="0"/>
                        </a:rPr>
                        <a:t>35.7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r>
              <a:tr h="336420">
                <a:tc>
                  <a:txBody>
                    <a:bodyPr/>
                    <a:lstStyle/>
                    <a:p>
                      <a:pPr marL="540000" algn="l" fontAlgn="b"/>
                      <a:r>
                        <a:rPr lang="en-IN" sz="1400" b="1" i="0" u="none" strike="noStrike" dirty="0">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103667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100.0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79160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100.0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a:solidFill>
                            <a:srgbClr val="000000"/>
                          </a:solidFill>
                          <a:effectLst/>
                          <a:latin typeface="Calibri" panose="020F0502020204030204" pitchFamily="34" charset="0"/>
                        </a:rPr>
                        <a:t>182827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400" b="1" i="0" u="none" strike="noStrike" dirty="0">
                          <a:solidFill>
                            <a:srgbClr val="000000"/>
                          </a:solidFill>
                          <a:effectLst/>
                          <a:latin typeface="Calibri" panose="020F0502020204030204" pitchFamily="34" charset="0"/>
                        </a:rPr>
                        <a:t>100.0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4" name="Object 3"/>
          <p:cNvGraphicFramePr>
            <a:graphicFrameLocks noChangeAspect="1"/>
          </p:cNvGraphicFramePr>
          <p:nvPr>
            <p:extLst>
              <p:ext uri="{D42A27DB-BD31-4B8C-83A1-F6EECF244321}">
                <p14:modId xmlns="" xmlns:p14="http://schemas.microsoft.com/office/powerpoint/2010/main" val="229159692"/>
              </p:ext>
            </p:extLst>
          </p:nvPr>
        </p:nvGraphicFramePr>
        <p:xfrm>
          <a:off x="176835" y="1690688"/>
          <a:ext cx="5418896" cy="4436980"/>
        </p:xfrm>
        <a:graphic>
          <a:graphicData uri="http://schemas.openxmlformats.org/presentationml/2006/ole">
            <p:oleObj spid="_x0000_s55345" name="Worksheet" r:id="rId3" imgW="9829868" imgH="6981757" progId="Excel.Sheet.8">
              <p:embed/>
            </p:oleObj>
          </a:graphicData>
        </a:graphic>
      </p:graphicFrame>
    </p:spTree>
    <p:extLst>
      <p:ext uri="{BB962C8B-B14F-4D97-AF65-F5344CB8AC3E}">
        <p14:creationId xmlns="" xmlns:p14="http://schemas.microsoft.com/office/powerpoint/2010/main" val="9310752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2849"/>
            <a:ext cx="10515600" cy="1132612"/>
          </a:xfrm>
        </p:spPr>
        <p:txBody>
          <a:bodyPr>
            <a:noAutofit/>
          </a:bodyPr>
          <a:lstStyle/>
          <a:p>
            <a:pPr algn="ctr"/>
            <a:r>
              <a:rPr lang="en-IN" sz="3200" b="1" dirty="0"/>
              <a:t>Distribution </a:t>
            </a:r>
            <a:r>
              <a:rPr lang="en-IN" sz="3200" b="1" dirty="0" smtClean="0"/>
              <a:t>of </a:t>
            </a:r>
            <a:r>
              <a:rPr lang="en-IN" sz="3200" b="1" dirty="0"/>
              <a:t>Deaths </a:t>
            </a:r>
            <a:r>
              <a:rPr lang="en-IN" sz="3200" b="1" dirty="0" smtClean="0"/>
              <a:t>in EAG States &amp; Assam and Other States by </a:t>
            </a:r>
            <a:r>
              <a:rPr lang="en-IN" sz="3200" b="1" dirty="0"/>
              <a:t>age and gender in India :</a:t>
            </a:r>
            <a:r>
              <a:rPr lang="en-IN" sz="3200" b="1" dirty="0" smtClean="0"/>
              <a:t>2010-2013</a:t>
            </a:r>
            <a:endParaRPr lang="en-IN" sz="3200" dirty="0"/>
          </a:p>
        </p:txBody>
      </p:sp>
      <p:graphicFrame>
        <p:nvGraphicFramePr>
          <p:cNvPr id="4" name="Table 3"/>
          <p:cNvGraphicFramePr>
            <a:graphicFrameLocks noGrp="1"/>
          </p:cNvGraphicFramePr>
          <p:nvPr>
            <p:extLst>
              <p:ext uri="{D42A27DB-BD31-4B8C-83A1-F6EECF244321}">
                <p14:modId xmlns="" xmlns:p14="http://schemas.microsoft.com/office/powerpoint/2010/main" val="2271483154"/>
              </p:ext>
            </p:extLst>
          </p:nvPr>
        </p:nvGraphicFramePr>
        <p:xfrm>
          <a:off x="6816432" y="1165537"/>
          <a:ext cx="5017328" cy="4720058"/>
        </p:xfrm>
        <a:graphic>
          <a:graphicData uri="http://schemas.openxmlformats.org/drawingml/2006/table">
            <a:tbl>
              <a:tblPr/>
              <a:tblGrid>
                <a:gridCol w="708850"/>
                <a:gridCol w="708850"/>
                <a:gridCol w="708850"/>
                <a:gridCol w="764228"/>
                <a:gridCol w="708850"/>
                <a:gridCol w="708850"/>
                <a:gridCol w="708850"/>
              </a:tblGrid>
              <a:tr h="337147">
                <a:tc rowSpan="3">
                  <a:txBody>
                    <a:bodyPr/>
                    <a:lstStyle/>
                    <a:p>
                      <a:pPr algn="ctr" fontAlgn="ctr"/>
                      <a:r>
                        <a:rPr lang="en-IN" sz="1100" b="1" i="0" u="none" strike="noStrike" dirty="0">
                          <a:solidFill>
                            <a:srgbClr val="000000"/>
                          </a:solidFill>
                          <a:effectLst/>
                          <a:latin typeface="Calibri" panose="020F0502020204030204" pitchFamily="34" charset="0"/>
                        </a:rPr>
                        <a:t>Age Group</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6">
                  <a:txBody>
                    <a:bodyPr/>
                    <a:lstStyle/>
                    <a:p>
                      <a:pPr algn="ctr" fontAlgn="b"/>
                      <a:r>
                        <a:rPr lang="en-IN" sz="1100" b="1" i="0" u="none" strike="noStrike" dirty="0" smtClean="0">
                          <a:solidFill>
                            <a:srgbClr val="000000"/>
                          </a:solidFill>
                          <a:effectLst/>
                          <a:latin typeface="Calibri" panose="020F0502020204030204" pitchFamily="34" charset="0"/>
                        </a:rPr>
                        <a:t>Deaths (%)</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37147">
                <a:tc vMerge="1">
                  <a:txBody>
                    <a:bodyPr/>
                    <a:lstStyle/>
                    <a:p>
                      <a:endParaRPr lang="en-IN"/>
                    </a:p>
                  </a:txBody>
                  <a:tcPr/>
                </a:tc>
                <a:tc gridSpan="3">
                  <a:txBody>
                    <a:bodyPr/>
                    <a:lstStyle/>
                    <a:p>
                      <a:pPr algn="ctr" fontAlgn="b"/>
                      <a:r>
                        <a:rPr lang="en-IN" sz="1100" b="1" i="0" u="none" strike="noStrike" dirty="0">
                          <a:solidFill>
                            <a:srgbClr val="000000"/>
                          </a:solidFill>
                          <a:effectLst/>
                          <a:latin typeface="Calibri" panose="020F0502020204030204" pitchFamily="34" charset="0"/>
                        </a:rPr>
                        <a:t>EAG States &amp; Assam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c gridSpan="3">
                  <a:txBody>
                    <a:bodyPr/>
                    <a:lstStyle/>
                    <a:p>
                      <a:pPr algn="ctr" fontAlgn="b"/>
                      <a:r>
                        <a:rPr lang="en-IN" sz="1100" b="1" i="0" u="none" strike="noStrike" dirty="0">
                          <a:solidFill>
                            <a:srgbClr val="000000"/>
                          </a:solidFill>
                          <a:effectLst/>
                          <a:latin typeface="Calibri" panose="020F0502020204030204" pitchFamily="34" charset="0"/>
                        </a:rPr>
                        <a:t>Other States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337147">
                <a:tc vMerge="1">
                  <a:txBody>
                    <a:bodyPr/>
                    <a:lstStyle/>
                    <a:p>
                      <a:endParaRPr lang="en-IN"/>
                    </a:p>
                  </a:txBody>
                  <a:tcPr/>
                </a:tc>
                <a:tc>
                  <a:txBody>
                    <a:bodyPr/>
                    <a:lstStyle/>
                    <a:p>
                      <a:pPr algn="ctr" fontAlgn="b"/>
                      <a:r>
                        <a:rPr lang="en-IN" sz="1100" b="1" i="0" u="none" strike="noStrike" dirty="0" smtClean="0">
                          <a:solidFill>
                            <a:srgbClr val="000000"/>
                          </a:solidFill>
                          <a:effectLst/>
                          <a:latin typeface="Calibri" panose="020F0502020204030204" pitchFamily="34" charset="0"/>
                        </a:rPr>
                        <a:t>Male</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Female</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Person</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Male</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Female</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Person</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37147">
                <a:tc>
                  <a:txBody>
                    <a:bodyPr/>
                    <a:lstStyle/>
                    <a:p>
                      <a:pPr algn="ctr" fontAlgn="b"/>
                      <a:r>
                        <a:rPr lang="en-IN" sz="1100" b="0" i="0" u="none" strike="noStrike" dirty="0">
                          <a:solidFill>
                            <a:srgbClr val="000000"/>
                          </a:solidFill>
                          <a:effectLst/>
                          <a:latin typeface="Calibri" panose="020F0502020204030204" pitchFamily="34" charset="0"/>
                        </a:rPr>
                        <a:t>0-1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15.2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16.4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15.7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7.6</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7147">
                <a:tc>
                  <a:txBody>
                    <a:bodyPr/>
                    <a:lstStyle/>
                    <a:p>
                      <a:pPr algn="ctr" fontAlgn="b"/>
                      <a:r>
                        <a:rPr lang="en-IN" sz="1100" b="0" i="0" u="none" strike="noStrike">
                          <a:solidFill>
                            <a:srgbClr val="000000"/>
                          </a:solidFill>
                          <a:effectLst/>
                          <a:latin typeface="Calibri" panose="020F0502020204030204" pitchFamily="34" charset="0"/>
                        </a:rPr>
                        <a:t>1-4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4.1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37147">
                <a:tc>
                  <a:txBody>
                    <a:bodyPr/>
                    <a:lstStyle/>
                    <a:p>
                      <a:pPr algn="ctr" fontAlgn="b"/>
                      <a:r>
                        <a:rPr lang="en-IN" sz="1100" b="0" i="0" u="none" strike="noStrike" dirty="0">
                          <a:solidFill>
                            <a:srgbClr val="000000"/>
                          </a:solidFill>
                          <a:effectLst/>
                          <a:latin typeface="Calibri" panose="020F0502020204030204" pitchFamily="34" charset="0"/>
                        </a:rPr>
                        <a:t>0-4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18.2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20.5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19.3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8.4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9.1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8.7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7147">
                <a:tc>
                  <a:txBody>
                    <a:bodyPr/>
                    <a:lstStyle/>
                    <a:p>
                      <a:pPr algn="ctr" fontAlgn="b"/>
                      <a:r>
                        <a:rPr lang="en-IN" sz="1100" b="0" i="0" u="none" strike="noStrike">
                          <a:solidFill>
                            <a:srgbClr val="000000"/>
                          </a:solidFill>
                          <a:effectLst/>
                          <a:latin typeface="Calibri" panose="020F0502020204030204" pitchFamily="34" charset="0"/>
                        </a:rPr>
                        <a:t>5-14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37147">
                <a:tc>
                  <a:txBody>
                    <a:bodyPr/>
                    <a:lstStyle/>
                    <a:p>
                      <a:pPr algn="ctr" fontAlgn="b"/>
                      <a:r>
                        <a:rPr lang="en-IN" sz="1100" b="0" i="0" u="none" strike="noStrike">
                          <a:solidFill>
                            <a:srgbClr val="000000"/>
                          </a:solidFill>
                          <a:effectLst/>
                          <a:latin typeface="Calibri" panose="020F0502020204030204" pitchFamily="34" charset="0"/>
                        </a:rPr>
                        <a:t>15-29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7147">
                <a:tc>
                  <a:txBody>
                    <a:bodyPr/>
                    <a:lstStyle/>
                    <a:p>
                      <a:pPr algn="ctr" fontAlgn="b"/>
                      <a:r>
                        <a:rPr lang="en-IN" sz="1100" b="0" i="0" u="none" strike="noStrike">
                          <a:solidFill>
                            <a:srgbClr val="000000"/>
                          </a:solidFill>
                          <a:effectLst/>
                          <a:latin typeface="Calibri" panose="020F0502020204030204" pitchFamily="34" charset="0"/>
                        </a:rPr>
                        <a:t>30-34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2.6</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37147">
                <a:tc>
                  <a:txBody>
                    <a:bodyPr/>
                    <a:lstStyle/>
                    <a:p>
                      <a:pPr algn="ctr" fontAlgn="b"/>
                      <a:r>
                        <a:rPr lang="en-IN" sz="1100" b="0" i="0" u="none" strike="noStrike">
                          <a:solidFill>
                            <a:srgbClr val="000000"/>
                          </a:solidFill>
                          <a:effectLst/>
                          <a:latin typeface="Calibri" panose="020F0502020204030204" pitchFamily="34" charset="0"/>
                        </a:rPr>
                        <a:t>35-44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4.9</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8.3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4.7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7147">
                <a:tc>
                  <a:txBody>
                    <a:bodyPr/>
                    <a:lstStyle/>
                    <a:p>
                      <a:pPr algn="ctr" fontAlgn="b"/>
                      <a:r>
                        <a:rPr lang="en-IN" sz="1100" b="0" i="0" u="none" strike="noStrike">
                          <a:solidFill>
                            <a:srgbClr val="000000"/>
                          </a:solidFill>
                          <a:effectLst/>
                          <a:latin typeface="Calibri" panose="020F0502020204030204" pitchFamily="34" charset="0"/>
                        </a:rPr>
                        <a:t>45-54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9.8</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6.5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8.3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12.4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7.2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10.2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37147">
                <a:tc>
                  <a:txBody>
                    <a:bodyPr/>
                    <a:lstStyle/>
                    <a:p>
                      <a:pPr algn="ctr" fontAlgn="b"/>
                      <a:r>
                        <a:rPr lang="en-IN" sz="1100" b="0" i="0" u="none" strike="noStrike">
                          <a:solidFill>
                            <a:srgbClr val="000000"/>
                          </a:solidFill>
                          <a:effectLst/>
                          <a:latin typeface="Calibri" panose="020F0502020204030204" pitchFamily="34" charset="0"/>
                        </a:rPr>
                        <a:t>55-69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23.2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21.5</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22.4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26.7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25.3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26.1</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7147">
                <a:tc>
                  <a:txBody>
                    <a:bodyPr/>
                    <a:lstStyle/>
                    <a:p>
                      <a:pPr algn="ctr" fontAlgn="b"/>
                      <a:r>
                        <a:rPr lang="en-IN" sz="1100" b="0" i="0" u="none" strike="noStrike" dirty="0">
                          <a:solidFill>
                            <a:srgbClr val="000000"/>
                          </a:solidFill>
                          <a:effectLst/>
                          <a:latin typeface="Calibri" panose="020F0502020204030204" pitchFamily="34" charset="0"/>
                        </a:rPr>
                        <a:t>70+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29.2</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33.4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31.0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33.7</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44.4</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38.3</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37147">
                <a:tc>
                  <a:txBody>
                    <a:bodyPr/>
                    <a:lstStyle/>
                    <a:p>
                      <a:pPr algn="ctr" fontAlgn="b"/>
                      <a:r>
                        <a:rPr lang="en-IN" sz="1100" b="0" i="0" u="none" strike="noStrike" dirty="0">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100.0</a:t>
                      </a:r>
                    </a:p>
                  </a:txBody>
                  <a:tcPr marL="0" marR="180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6" name="Chart 5"/>
          <p:cNvGraphicFramePr>
            <a:graphicFrameLocks/>
          </p:cNvGraphicFramePr>
          <p:nvPr>
            <p:extLst>
              <p:ext uri="{D42A27DB-BD31-4B8C-83A1-F6EECF244321}">
                <p14:modId xmlns="" xmlns:p14="http://schemas.microsoft.com/office/powerpoint/2010/main" val="2278604645"/>
              </p:ext>
            </p:extLst>
          </p:nvPr>
        </p:nvGraphicFramePr>
        <p:xfrm>
          <a:off x="186417" y="1173853"/>
          <a:ext cx="6453077" cy="4719871"/>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324195" y="6068286"/>
            <a:ext cx="11596255" cy="707886"/>
          </a:xfrm>
          <a:prstGeom prst="rect">
            <a:avLst/>
          </a:prstGeom>
          <a:noFill/>
        </p:spPr>
        <p:txBody>
          <a:bodyPr wrap="square" rtlCol="0">
            <a:spAutoFit/>
          </a:bodyPr>
          <a:lstStyle/>
          <a:p>
            <a:r>
              <a:rPr lang="en-US" sz="2000" dirty="0" smtClean="0">
                <a:solidFill>
                  <a:srgbClr val="FFC000"/>
                </a:solidFill>
                <a:latin typeface="Lucida Sans Typewriter" pitchFamily="49" charset="0"/>
              </a:rPr>
              <a:t>Higher proportion of deaths are reported in the age </a:t>
            </a:r>
            <a:r>
              <a:rPr lang="en-US" sz="2000" dirty="0" err="1" smtClean="0">
                <a:solidFill>
                  <a:srgbClr val="FFC000"/>
                </a:solidFill>
                <a:latin typeface="Lucida Sans Typewriter" pitchFamily="49" charset="0"/>
              </a:rPr>
              <a:t>upto</a:t>
            </a:r>
            <a:r>
              <a:rPr lang="en-US" sz="2000" dirty="0" smtClean="0">
                <a:solidFill>
                  <a:srgbClr val="FFC000"/>
                </a:solidFill>
                <a:latin typeface="Lucida Sans Typewriter" pitchFamily="49" charset="0"/>
              </a:rPr>
              <a:t> 29 years in EAG States   and Assam compared to other States.</a:t>
            </a:r>
            <a:endParaRPr lang="en-IN" sz="2000" dirty="0">
              <a:solidFill>
                <a:srgbClr val="FFC000"/>
              </a:solidFill>
              <a:latin typeface="Lucida Sans Typewriter" pitchFamily="49" charset="0"/>
            </a:endParaRPr>
          </a:p>
        </p:txBody>
      </p:sp>
    </p:spTree>
    <p:extLst>
      <p:ext uri="{BB962C8B-B14F-4D97-AF65-F5344CB8AC3E}">
        <p14:creationId xmlns="" xmlns:p14="http://schemas.microsoft.com/office/powerpoint/2010/main" val="27841792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91"/>
            <a:ext cx="10515600" cy="1007921"/>
          </a:xfrm>
        </p:spPr>
        <p:txBody>
          <a:bodyPr>
            <a:noAutofit/>
          </a:bodyPr>
          <a:lstStyle/>
          <a:p>
            <a:pPr algn="ctr"/>
            <a:r>
              <a:rPr lang="en-IN" sz="3200" b="1" dirty="0"/>
              <a:t>Distribution </a:t>
            </a:r>
            <a:r>
              <a:rPr lang="en-IN" sz="3200" b="1" dirty="0" smtClean="0"/>
              <a:t>of </a:t>
            </a:r>
            <a:r>
              <a:rPr lang="en-IN" sz="3200" b="1" dirty="0"/>
              <a:t>Deaths </a:t>
            </a:r>
            <a:r>
              <a:rPr lang="en-IN" sz="3200" b="1" dirty="0" smtClean="0"/>
              <a:t>in Rural and Urban Areas by </a:t>
            </a:r>
            <a:r>
              <a:rPr lang="en-IN" sz="3200" b="1" dirty="0"/>
              <a:t>age and gender in India :</a:t>
            </a:r>
            <a:r>
              <a:rPr lang="en-IN" sz="3200" b="1" dirty="0" smtClean="0"/>
              <a:t>2010-2013</a:t>
            </a:r>
            <a:endParaRPr lang="en-IN" sz="3200" dirty="0"/>
          </a:p>
        </p:txBody>
      </p:sp>
      <p:graphicFrame>
        <p:nvGraphicFramePr>
          <p:cNvPr id="4" name="Table 3"/>
          <p:cNvGraphicFramePr>
            <a:graphicFrameLocks noGrp="1"/>
          </p:cNvGraphicFramePr>
          <p:nvPr>
            <p:extLst>
              <p:ext uri="{D42A27DB-BD31-4B8C-83A1-F6EECF244321}">
                <p14:modId xmlns="" xmlns:p14="http://schemas.microsoft.com/office/powerpoint/2010/main" val="1483427208"/>
              </p:ext>
            </p:extLst>
          </p:nvPr>
        </p:nvGraphicFramePr>
        <p:xfrm>
          <a:off x="273133" y="1017716"/>
          <a:ext cx="5074122" cy="4785758"/>
        </p:xfrm>
        <a:graphic>
          <a:graphicData uri="http://schemas.openxmlformats.org/drawingml/2006/table">
            <a:tbl>
              <a:tblPr/>
              <a:tblGrid>
                <a:gridCol w="716874"/>
                <a:gridCol w="716874"/>
                <a:gridCol w="716874"/>
                <a:gridCol w="772878"/>
                <a:gridCol w="716874"/>
                <a:gridCol w="716874"/>
                <a:gridCol w="716874"/>
              </a:tblGrid>
              <a:tr h="536591">
                <a:tc rowSpan="3">
                  <a:txBody>
                    <a:bodyPr/>
                    <a:lstStyle/>
                    <a:p>
                      <a:pPr algn="ctr" fontAlgn="ctr"/>
                      <a:r>
                        <a:rPr lang="en-IN" sz="1100" b="1" i="0" u="none" strike="noStrike" dirty="0">
                          <a:solidFill>
                            <a:srgbClr val="000000"/>
                          </a:solidFill>
                          <a:effectLst/>
                          <a:latin typeface="Calibri" panose="020F0502020204030204" pitchFamily="34" charset="0"/>
                        </a:rPr>
                        <a:t>Age Group</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6">
                  <a:txBody>
                    <a:bodyPr/>
                    <a:lstStyle/>
                    <a:p>
                      <a:pPr algn="ctr" fontAlgn="b"/>
                      <a:r>
                        <a:rPr lang="en-IN" sz="1100" b="1" i="0" u="none" strike="noStrike" dirty="0" smtClean="0">
                          <a:solidFill>
                            <a:srgbClr val="000000"/>
                          </a:solidFill>
                          <a:effectLst/>
                          <a:latin typeface="Calibri" panose="020F0502020204030204" pitchFamily="34" charset="0"/>
                        </a:rPr>
                        <a:t>Deaths (%)</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26859">
                <a:tc vMerge="1">
                  <a:txBody>
                    <a:bodyPr/>
                    <a:lstStyle/>
                    <a:p>
                      <a:endParaRPr lang="en-IN"/>
                    </a:p>
                  </a:txBody>
                  <a:tcPr/>
                </a:tc>
                <a:tc gridSpan="3">
                  <a:txBody>
                    <a:bodyPr/>
                    <a:lstStyle/>
                    <a:p>
                      <a:pPr algn="ctr" fontAlgn="b"/>
                      <a:r>
                        <a:rPr lang="en-IN" sz="1100" b="1" i="0" u="none" strike="noStrike" dirty="0">
                          <a:solidFill>
                            <a:srgbClr val="000000"/>
                          </a:solidFill>
                          <a:effectLst/>
                          <a:latin typeface="Calibri" panose="020F0502020204030204" pitchFamily="34" charset="0"/>
                        </a:rPr>
                        <a:t>Rural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c gridSpan="3">
                  <a:txBody>
                    <a:bodyPr/>
                    <a:lstStyle/>
                    <a:p>
                      <a:pPr algn="ctr" fontAlgn="b"/>
                      <a:r>
                        <a:rPr lang="en-IN" sz="1100" b="1" i="0" u="none" strike="noStrike" dirty="0">
                          <a:solidFill>
                            <a:srgbClr val="000000"/>
                          </a:solidFill>
                          <a:effectLst/>
                          <a:latin typeface="Calibri" panose="020F0502020204030204" pitchFamily="34" charset="0"/>
                        </a:rPr>
                        <a:t>Urban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326859">
                <a:tc vMerge="1">
                  <a:txBody>
                    <a:bodyPr/>
                    <a:lstStyle/>
                    <a:p>
                      <a:endParaRPr lang="en-IN"/>
                    </a:p>
                  </a:txBody>
                  <a:tcPr/>
                </a:tc>
                <a:tc>
                  <a:txBody>
                    <a:bodyPr/>
                    <a:lstStyle/>
                    <a:p>
                      <a:pPr algn="ctr" fontAlgn="b"/>
                      <a:r>
                        <a:rPr lang="en-IN" sz="1100" b="1" i="0" u="none" strike="noStrike" dirty="0" smtClean="0">
                          <a:solidFill>
                            <a:srgbClr val="000000"/>
                          </a:solidFill>
                          <a:effectLst/>
                          <a:latin typeface="Calibri" panose="020F0502020204030204" pitchFamily="34" charset="0"/>
                        </a:rPr>
                        <a:t>Male</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Female</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Person</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Male</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Female</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100" b="1" i="0" u="none" strike="noStrike" dirty="0" smtClean="0">
                          <a:solidFill>
                            <a:srgbClr val="000000"/>
                          </a:solidFill>
                          <a:effectLst/>
                          <a:latin typeface="Calibri" panose="020F0502020204030204" pitchFamily="34" charset="0"/>
                        </a:rPr>
                        <a:t>Person</a:t>
                      </a:r>
                      <a:endParaRPr lang="en-IN" sz="1100" b="1"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0-1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11.5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11.1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8.1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1-4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0-4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12.8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14.2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13.4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8.4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9.9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9.0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5-14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15-29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26859">
                <a:tc>
                  <a:txBody>
                    <a:bodyPr/>
                    <a:lstStyle/>
                    <a:p>
                      <a:pPr algn="ctr" fontAlgn="b"/>
                      <a:r>
                        <a:rPr lang="en-IN" sz="1100" b="0" i="0" u="none" strike="noStrike">
                          <a:solidFill>
                            <a:srgbClr val="000000"/>
                          </a:solidFill>
                          <a:effectLst/>
                          <a:latin typeface="Calibri" panose="020F0502020204030204" pitchFamily="34" charset="0"/>
                        </a:rPr>
                        <a:t>30-34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2.8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35-44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4.8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8.8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4.8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45-54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10.9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6.5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9.0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13.5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8.4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11.3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55-69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25.1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23.6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24.5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26.7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25.1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26.0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70+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32.3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40.0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35.7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31.4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41.6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c>
                  <a:txBody>
                    <a:bodyPr/>
                    <a:lstStyle/>
                    <a:p>
                      <a:pPr algn="r" fontAlgn="b"/>
                      <a:r>
                        <a:rPr lang="en-IN" sz="1100" b="0" i="0" u="none" strike="noStrike">
                          <a:solidFill>
                            <a:srgbClr val="000000"/>
                          </a:solidFill>
                          <a:effectLst/>
                          <a:latin typeface="Calibri" panose="020F0502020204030204" pitchFamily="34" charset="0"/>
                        </a:rPr>
                        <a:t>35.8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4C6E7"/>
                    </a:solidFill>
                  </a:tcPr>
                </a:tc>
              </a:tr>
              <a:tr h="326859">
                <a:tc>
                  <a:txBody>
                    <a:bodyPr/>
                    <a:lstStyle/>
                    <a:p>
                      <a:pPr algn="ctr" fontAlgn="b"/>
                      <a:r>
                        <a:rPr lang="en-IN" sz="1100" b="0" i="0" u="none" strike="noStrike" dirty="0">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6" name="Chart 5"/>
          <p:cNvGraphicFramePr>
            <a:graphicFrameLocks/>
          </p:cNvGraphicFramePr>
          <p:nvPr>
            <p:extLst>
              <p:ext uri="{D42A27DB-BD31-4B8C-83A1-F6EECF244321}">
                <p14:modId xmlns="" xmlns:p14="http://schemas.microsoft.com/office/powerpoint/2010/main" val="4071697002"/>
              </p:ext>
            </p:extLst>
          </p:nvPr>
        </p:nvGraphicFramePr>
        <p:xfrm>
          <a:off x="5555251" y="1007599"/>
          <a:ext cx="6369949" cy="4817248"/>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324195" y="6043347"/>
            <a:ext cx="11596255" cy="707886"/>
          </a:xfrm>
          <a:prstGeom prst="rect">
            <a:avLst/>
          </a:prstGeom>
          <a:noFill/>
        </p:spPr>
        <p:txBody>
          <a:bodyPr wrap="square" rtlCol="0">
            <a:spAutoFit/>
          </a:bodyPr>
          <a:lstStyle/>
          <a:p>
            <a:r>
              <a:rPr lang="en-US" sz="2000" dirty="0" smtClean="0">
                <a:solidFill>
                  <a:srgbClr val="FFC000"/>
                </a:solidFill>
                <a:latin typeface="Lucida Sans Typewriter" pitchFamily="49" charset="0"/>
              </a:rPr>
              <a:t>Higher proportion of deaths are reported in the age </a:t>
            </a:r>
            <a:r>
              <a:rPr lang="en-US" sz="2000" dirty="0" err="1" smtClean="0">
                <a:solidFill>
                  <a:srgbClr val="FFC000"/>
                </a:solidFill>
                <a:latin typeface="Lucida Sans Typewriter" pitchFamily="49" charset="0"/>
              </a:rPr>
              <a:t>upto</a:t>
            </a:r>
            <a:r>
              <a:rPr lang="en-US" sz="2000" dirty="0" smtClean="0">
                <a:solidFill>
                  <a:srgbClr val="FFC000"/>
                </a:solidFill>
                <a:latin typeface="Lucida Sans Typewriter" pitchFamily="49" charset="0"/>
              </a:rPr>
              <a:t> 14 years in Rural area compared to Urban area.</a:t>
            </a:r>
            <a:endParaRPr lang="en-IN" sz="2000" dirty="0">
              <a:solidFill>
                <a:srgbClr val="FFC000"/>
              </a:solidFill>
              <a:latin typeface="Lucida Sans Typewriter" pitchFamily="49" charset="0"/>
            </a:endParaRPr>
          </a:p>
        </p:txBody>
      </p:sp>
    </p:spTree>
    <p:extLst>
      <p:ext uri="{BB962C8B-B14F-4D97-AF65-F5344CB8AC3E}">
        <p14:creationId xmlns="" xmlns:p14="http://schemas.microsoft.com/office/powerpoint/2010/main" val="29368873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0918"/>
            <a:ext cx="10515600" cy="906733"/>
          </a:xfrm>
        </p:spPr>
        <p:txBody>
          <a:bodyPr>
            <a:normAutofit fontScale="90000"/>
          </a:bodyPr>
          <a:lstStyle/>
          <a:p>
            <a:pPr algn="ctr"/>
            <a:r>
              <a:rPr lang="en-US" sz="6000" b="1" dirty="0" smtClean="0">
                <a:solidFill>
                  <a:schemeClr val="accent5">
                    <a:lumMod val="60000"/>
                    <a:lumOff val="40000"/>
                  </a:schemeClr>
                </a:solidFill>
                <a:latin typeface="+mn-lt"/>
                <a:ea typeface="+mn-ea"/>
                <a:cs typeface="Arabic Typesetting" panose="03020402040406030203" pitchFamily="66" charset="-78"/>
              </a:rPr>
              <a:t>Background</a:t>
            </a:r>
            <a:endParaRPr lang="en-IN" sz="6000" b="1" dirty="0">
              <a:solidFill>
                <a:schemeClr val="accent5">
                  <a:lumMod val="60000"/>
                  <a:lumOff val="40000"/>
                </a:schemeClr>
              </a:solidFill>
              <a:latin typeface="+mn-lt"/>
              <a:ea typeface="+mn-ea"/>
              <a:cs typeface="Arabic Typesetting" panose="03020402040406030203" pitchFamily="66" charset="-78"/>
            </a:endParaRPr>
          </a:p>
        </p:txBody>
      </p:sp>
      <p:sp>
        <p:nvSpPr>
          <p:cNvPr id="3" name="Content Placeholder 2"/>
          <p:cNvSpPr>
            <a:spLocks noGrp="1"/>
          </p:cNvSpPr>
          <p:nvPr>
            <p:ph idx="1"/>
          </p:nvPr>
        </p:nvSpPr>
        <p:spPr>
          <a:xfrm>
            <a:off x="99753" y="980902"/>
            <a:ext cx="11787447" cy="5877097"/>
          </a:xfrm>
        </p:spPr>
        <p:txBody>
          <a:bodyPr>
            <a:noAutofit/>
          </a:bodyPr>
          <a:lstStyle/>
          <a:p>
            <a:pPr marL="444500" indent="-444500" algn="just">
              <a:lnSpc>
                <a:spcPct val="100000"/>
              </a:lnSpc>
              <a:spcBef>
                <a:spcPts val="1200"/>
              </a:spcBef>
              <a:spcAft>
                <a:spcPts val="1800"/>
              </a:spcAft>
              <a:buSzPct val="75000"/>
              <a:buFont typeface="Wingdings" panose="05000000000000000000" pitchFamily="2" charset="2"/>
              <a:buChar char="v"/>
            </a:pPr>
            <a:r>
              <a:rPr lang="en-US" sz="2700" dirty="0">
                <a:solidFill>
                  <a:srgbClr val="FFC000"/>
                </a:solidFill>
                <a:latin typeface="Lucida Sans Typewriter" pitchFamily="49" charset="0"/>
                <a:cs typeface="Arabic Typesetting" panose="03020402040406030203" pitchFamily="66" charset="-78"/>
              </a:rPr>
              <a:t>Cause-specific data on mortality form the core of any health planning strategy. The size and distribution of occurrence of death by different age group, sex, and other characteristics are of great value to the public health planner, scientists, epidemiologist and researcher. </a:t>
            </a:r>
            <a:endParaRPr lang="en-US" sz="2700" dirty="0" smtClean="0">
              <a:solidFill>
                <a:srgbClr val="FFC000"/>
              </a:solidFill>
              <a:latin typeface="Lucida Sans Typewriter" pitchFamily="49" charset="0"/>
              <a:cs typeface="Arabic Typesetting" panose="03020402040406030203" pitchFamily="66" charset="-78"/>
            </a:endParaRPr>
          </a:p>
          <a:p>
            <a:pPr marL="444500" indent="-444500" algn="just">
              <a:lnSpc>
                <a:spcPct val="100000"/>
              </a:lnSpc>
              <a:spcBef>
                <a:spcPts val="1200"/>
              </a:spcBef>
              <a:spcAft>
                <a:spcPts val="1800"/>
              </a:spcAft>
              <a:buSzPct val="75000"/>
              <a:buFont typeface="Wingdings" panose="05000000000000000000" pitchFamily="2" charset="2"/>
              <a:buChar char="v"/>
            </a:pPr>
            <a:r>
              <a:rPr lang="en-US" sz="2700" dirty="0" smtClean="0">
                <a:solidFill>
                  <a:srgbClr val="FFC000"/>
                </a:solidFill>
                <a:latin typeface="Lucida Sans Typewriter" pitchFamily="49" charset="0"/>
                <a:cs typeface="Arabic Typesetting" panose="03020402040406030203" pitchFamily="66" charset="-78"/>
              </a:rPr>
              <a:t>The </a:t>
            </a:r>
            <a:r>
              <a:rPr lang="en-US" sz="2700" dirty="0">
                <a:solidFill>
                  <a:srgbClr val="FFC000"/>
                </a:solidFill>
                <a:latin typeface="Lucida Sans Typewriter" pitchFamily="49" charset="0"/>
                <a:cs typeface="Arabic Typesetting" panose="03020402040406030203" pitchFamily="66" charset="-78"/>
              </a:rPr>
              <a:t>information on causes of death based on Medical Certification of Cause of Death (MCCD) is restricted largely to deaths in Urban areas occurred in hospital and other institutions providing medical facilities. The overall coverage is very low and about 20 percent of the total registered deaths are medically certified deaths. </a:t>
            </a:r>
            <a:endParaRPr lang="en-US" sz="2700" dirty="0" smtClean="0">
              <a:solidFill>
                <a:srgbClr val="FFC000"/>
              </a:solidFill>
              <a:latin typeface="Lucida Sans Typewriter" pitchFamily="49" charset="0"/>
              <a:cs typeface="Arabic Typesetting" panose="03020402040406030203" pitchFamily="66" charset="-78"/>
            </a:endParaRPr>
          </a:p>
          <a:p>
            <a:pPr algn="just">
              <a:buSzPct val="75000"/>
            </a:pPr>
            <a:endParaRPr lang="en-US" sz="2700" dirty="0" smtClean="0">
              <a:solidFill>
                <a:srgbClr val="FFC000"/>
              </a:solidFill>
              <a:latin typeface="Lucida Sans Typewriter" pitchFamily="49" charset="0"/>
              <a:cs typeface="Arabic Typesetting" panose="03020402040406030203" pitchFamily="66" charset="-78"/>
            </a:endParaRPr>
          </a:p>
        </p:txBody>
      </p:sp>
    </p:spTree>
    <p:extLst>
      <p:ext uri="{BB962C8B-B14F-4D97-AF65-F5344CB8AC3E}">
        <p14:creationId xmlns="" xmlns:p14="http://schemas.microsoft.com/office/powerpoint/2010/main" val="15149212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2362"/>
            <a:ext cx="10515600" cy="519458"/>
          </a:xfrm>
        </p:spPr>
        <p:txBody>
          <a:bodyPr>
            <a:noAutofit/>
          </a:bodyPr>
          <a:lstStyle/>
          <a:p>
            <a:pPr algn="ctr"/>
            <a:r>
              <a:rPr lang="en-IN" sz="2800" b="1" dirty="0"/>
              <a:t>Distribution Of Deaths by Major Cause Groups in India </a:t>
            </a:r>
            <a:r>
              <a:rPr lang="en-IN" sz="2800" b="1" dirty="0" smtClean="0"/>
              <a:t>2010-2013</a:t>
            </a:r>
            <a:endParaRPr lang="en-IN" sz="2800" dirty="0"/>
          </a:p>
        </p:txBody>
      </p:sp>
      <p:sp>
        <p:nvSpPr>
          <p:cNvPr id="3" name="Content Placeholder 2"/>
          <p:cNvSpPr>
            <a:spLocks noGrp="1"/>
          </p:cNvSpPr>
          <p:nvPr>
            <p:ph idx="1"/>
          </p:nvPr>
        </p:nvSpPr>
        <p:spPr>
          <a:xfrm>
            <a:off x="274320" y="3807220"/>
            <a:ext cx="11770822" cy="3050780"/>
          </a:xfrm>
        </p:spPr>
        <p:txBody>
          <a:bodyPr>
            <a:noAutofit/>
          </a:bodyPr>
          <a:lstStyle/>
          <a:p>
            <a:pPr algn="just"/>
            <a:r>
              <a:rPr lang="en-US" sz="2000" dirty="0" smtClean="0">
                <a:solidFill>
                  <a:srgbClr val="FFC000"/>
                </a:solidFill>
                <a:latin typeface="Lucida Sans Typewriter" pitchFamily="49" charset="0"/>
              </a:rPr>
              <a:t>Communicable, maternal, Perinatal &amp; Nutritional Conditions causes higher proportion of death in female than male (30.4% against 25.7%).</a:t>
            </a:r>
          </a:p>
          <a:p>
            <a:pPr algn="just"/>
            <a:r>
              <a:rPr lang="en-US" sz="2000" dirty="0" smtClean="0">
                <a:solidFill>
                  <a:srgbClr val="FFC000"/>
                </a:solidFill>
                <a:latin typeface="Lucida Sans Typewriter" pitchFamily="49" charset="0"/>
              </a:rPr>
              <a:t>Injuries causes more deaths in male compared to female (12.4% against 8.4%)</a:t>
            </a:r>
          </a:p>
          <a:p>
            <a:pPr algn="just"/>
            <a:r>
              <a:rPr lang="en-US" sz="2000" dirty="0" smtClean="0">
                <a:solidFill>
                  <a:srgbClr val="FFC000"/>
                </a:solidFill>
                <a:latin typeface="Lucida Sans Typewriter" pitchFamily="49" charset="0"/>
              </a:rPr>
              <a:t>The share of Symptoms , Signs &amp; ill defined Conditions also registered increase  in its share of total deaths to the tune of 4.8% (12.8 from 7.6 % in 2004-06).</a:t>
            </a:r>
          </a:p>
          <a:p>
            <a:pPr algn="just"/>
            <a:r>
              <a:rPr lang="en-US" sz="2000" dirty="0" smtClean="0">
                <a:solidFill>
                  <a:srgbClr val="FFC000"/>
                </a:solidFill>
                <a:latin typeface="Lucida Sans Typewriter" pitchFamily="49" charset="0"/>
              </a:rPr>
              <a:t>The Share of deaths due to injuries increased marginally by 0.3% over the period.</a:t>
            </a:r>
          </a:p>
          <a:p>
            <a:endParaRPr lang="en-US" sz="2000" dirty="0" smtClean="0">
              <a:solidFill>
                <a:srgbClr val="FFC000"/>
              </a:solidFill>
              <a:latin typeface="Lucida Sans Typewriter" pitchFamily="49" charset="0"/>
            </a:endParaRPr>
          </a:p>
          <a:p>
            <a:endParaRPr lang="en-IN" sz="2000" dirty="0">
              <a:solidFill>
                <a:srgbClr val="FFC000"/>
              </a:solidFill>
              <a:latin typeface="Lucida Sans Typewriter" pitchFamily="49" charset="0"/>
            </a:endParaRPr>
          </a:p>
        </p:txBody>
      </p:sp>
      <p:graphicFrame>
        <p:nvGraphicFramePr>
          <p:cNvPr id="5" name="Table 4"/>
          <p:cNvGraphicFramePr>
            <a:graphicFrameLocks noGrp="1"/>
          </p:cNvGraphicFramePr>
          <p:nvPr>
            <p:extLst>
              <p:ext uri="{D42A27DB-BD31-4B8C-83A1-F6EECF244321}">
                <p14:modId xmlns="" xmlns:p14="http://schemas.microsoft.com/office/powerpoint/2010/main" val="684906439"/>
              </p:ext>
            </p:extLst>
          </p:nvPr>
        </p:nvGraphicFramePr>
        <p:xfrm>
          <a:off x="739834" y="794041"/>
          <a:ext cx="10832716" cy="2742056"/>
        </p:xfrm>
        <a:graphic>
          <a:graphicData uri="http://schemas.openxmlformats.org/drawingml/2006/table">
            <a:tbl>
              <a:tblPr/>
              <a:tblGrid>
                <a:gridCol w="5404450"/>
                <a:gridCol w="833977"/>
                <a:gridCol w="943842"/>
                <a:gridCol w="890392"/>
                <a:gridCol w="969532"/>
                <a:gridCol w="832801"/>
                <a:gridCol w="957722"/>
              </a:tblGrid>
              <a:tr h="342757">
                <a:tc rowSpan="2">
                  <a:txBody>
                    <a:bodyPr/>
                    <a:lstStyle/>
                    <a:p>
                      <a:pPr algn="ctr" fontAlgn="ctr"/>
                      <a:r>
                        <a:rPr lang="en-IN" sz="1600" b="1" i="0" u="none" strike="noStrike" dirty="0">
                          <a:solidFill>
                            <a:srgbClr val="000000"/>
                          </a:solidFill>
                          <a:effectLst/>
                          <a:latin typeface="Calibri" panose="020F0502020204030204" pitchFamily="34" charset="0"/>
                        </a:rPr>
                        <a:t>Major cause groups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6">
                  <a:txBody>
                    <a:bodyPr/>
                    <a:lstStyle/>
                    <a:p>
                      <a:pPr algn="ctr" fontAlgn="b"/>
                      <a:r>
                        <a:rPr lang="en-IN" sz="1600" b="1" i="0" u="none" strike="noStrike" dirty="0" smtClean="0">
                          <a:solidFill>
                            <a:srgbClr val="000000"/>
                          </a:solidFill>
                          <a:effectLst/>
                          <a:latin typeface="Calibri" panose="020F0502020204030204" pitchFamily="34" charset="0"/>
                        </a:rPr>
                        <a:t>No (%) </a:t>
                      </a:r>
                      <a:r>
                        <a:rPr lang="en-IN" sz="1600" b="1" i="0" u="none" strike="noStrike" dirty="0">
                          <a:solidFill>
                            <a:srgbClr val="000000"/>
                          </a:solidFill>
                          <a:effectLst/>
                          <a:latin typeface="Calibri" panose="020F0502020204030204" pitchFamily="34" charset="0"/>
                        </a:rPr>
                        <a:t>of </a:t>
                      </a:r>
                      <a:r>
                        <a:rPr lang="en-IN" sz="1600" b="1" i="0" u="none" strike="noStrike" dirty="0" smtClean="0">
                          <a:solidFill>
                            <a:srgbClr val="000000"/>
                          </a:solidFill>
                          <a:effectLst/>
                          <a:latin typeface="Calibri" panose="020F0502020204030204" pitchFamily="34" charset="0"/>
                        </a:rPr>
                        <a:t>Deaths</a:t>
                      </a:r>
                      <a:endParaRPr lang="en-IN" sz="1600" b="1"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342757">
                <a:tc vMerge="1">
                  <a:txBody>
                    <a:bodyPr/>
                    <a:lstStyle/>
                    <a:p>
                      <a:endParaRPr lang="en-IN"/>
                    </a:p>
                  </a:txBody>
                  <a:tcPr/>
                </a:tc>
                <a:tc>
                  <a:txBody>
                    <a:bodyPr/>
                    <a:lstStyle/>
                    <a:p>
                      <a:pPr algn="ctr" fontAlgn="b"/>
                      <a:r>
                        <a:rPr lang="en-IN" sz="1600" b="1" i="0" u="none" strike="noStrike">
                          <a:solidFill>
                            <a:srgbClr val="000000"/>
                          </a:solidFill>
                          <a:effectLst/>
                          <a:latin typeface="Calibri" panose="020F0502020204030204" pitchFamily="34" charset="0"/>
                        </a:rPr>
                        <a:t>Male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600" b="1" i="0" u="none" strike="noStrike" dirty="0">
                          <a:solidFill>
                            <a:srgbClr val="000000"/>
                          </a:solidFill>
                          <a:effectLst/>
                          <a:latin typeface="Calibri" panose="020F0502020204030204" pitchFamily="34" charset="0"/>
                        </a:rPr>
                        <a:t>Male </a:t>
                      </a:r>
                      <a:r>
                        <a:rPr lang="en-IN" sz="1600" b="1" i="0" u="none" strike="noStrike" dirty="0" smtClean="0">
                          <a:solidFill>
                            <a:srgbClr val="000000"/>
                          </a:solidFill>
                          <a:effectLst/>
                          <a:latin typeface="Calibri" panose="020F0502020204030204" pitchFamily="34" charset="0"/>
                        </a:rPr>
                        <a:t>(%)</a:t>
                      </a:r>
                      <a:endParaRPr lang="en-IN" sz="1600" b="1"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600" b="1" i="0" u="none" strike="noStrike">
                          <a:solidFill>
                            <a:srgbClr val="000000"/>
                          </a:solidFill>
                          <a:effectLst/>
                          <a:latin typeface="Calibri" panose="020F0502020204030204" pitchFamily="34" charset="0"/>
                        </a:rPr>
                        <a:t>Female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600" b="1" i="0" u="none" strike="noStrike" dirty="0">
                          <a:solidFill>
                            <a:srgbClr val="000000"/>
                          </a:solidFill>
                          <a:effectLst/>
                          <a:latin typeface="Calibri" panose="020F0502020204030204" pitchFamily="34" charset="0"/>
                        </a:rPr>
                        <a:t>Female </a:t>
                      </a:r>
                      <a:r>
                        <a:rPr lang="en-IN" sz="1600" b="1" i="0" u="none" strike="noStrike" dirty="0" smtClean="0">
                          <a:solidFill>
                            <a:srgbClr val="000000"/>
                          </a:solidFill>
                          <a:effectLst/>
                          <a:latin typeface="Calibri" panose="020F0502020204030204" pitchFamily="34" charset="0"/>
                        </a:rPr>
                        <a:t>(%)</a:t>
                      </a:r>
                      <a:endParaRPr lang="en-IN" sz="1600" b="1"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600" b="1" i="0" u="none" strike="noStrike">
                          <a:solidFill>
                            <a:srgbClr val="000000"/>
                          </a:solidFill>
                          <a:effectLst/>
                          <a:latin typeface="Calibri" panose="020F0502020204030204" pitchFamily="34" charset="0"/>
                        </a:rPr>
                        <a:t>Person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b"/>
                      <a:r>
                        <a:rPr lang="en-IN" sz="1600" b="1" i="0" u="none" strike="noStrike" dirty="0">
                          <a:solidFill>
                            <a:srgbClr val="000000"/>
                          </a:solidFill>
                          <a:effectLst/>
                          <a:latin typeface="Calibri" panose="020F0502020204030204" pitchFamily="34" charset="0"/>
                        </a:rPr>
                        <a:t>Person </a:t>
                      </a:r>
                      <a:r>
                        <a:rPr lang="en-IN" sz="1600" b="1" i="0" u="none" strike="noStrike" dirty="0" smtClean="0">
                          <a:solidFill>
                            <a:srgbClr val="000000"/>
                          </a:solidFill>
                          <a:effectLst/>
                          <a:latin typeface="Calibri" panose="020F0502020204030204" pitchFamily="34" charset="0"/>
                        </a:rPr>
                        <a:t>(%)</a:t>
                      </a:r>
                      <a:endParaRPr lang="en-IN" sz="1600" b="1"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42757">
                <a:tc>
                  <a:txBody>
                    <a:bodyPr/>
                    <a:lstStyle/>
                    <a:p>
                      <a:pPr algn="l" fontAlgn="b"/>
                      <a:r>
                        <a:rPr lang="en-IN" sz="1600" b="0" i="0" u="none" strike="noStrike" dirty="0">
                          <a:solidFill>
                            <a:srgbClr val="000000"/>
                          </a:solidFill>
                          <a:effectLst/>
                          <a:latin typeface="Calibri" panose="020F0502020204030204" pitchFamily="34" charset="0"/>
                        </a:rPr>
                        <a:t>Communicable, maternal, perinatal and nutritional conditions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26661</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25.7</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24059</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30.4</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50720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dirty="0" smtClean="0">
                          <a:solidFill>
                            <a:srgbClr val="000000"/>
                          </a:solidFill>
                          <a:effectLst/>
                          <a:latin typeface="Calibri" panose="020F0502020204030204" pitchFamily="34" charset="0"/>
                          <a:ea typeface="+mn-ea"/>
                          <a:cs typeface="+mn-cs"/>
                        </a:rPr>
                        <a:t>27.7</a:t>
                      </a:r>
                      <a:endParaRPr lang="en-IN" sz="1600" b="0" i="0" u="none" strike="noStrike" kern="1200" dirty="0">
                        <a:solidFill>
                          <a:srgbClr val="000000"/>
                        </a:solidFill>
                        <a:effectLst/>
                        <a:latin typeface="Calibri" panose="020F0502020204030204" pitchFamily="34"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42757">
                <a:tc>
                  <a:txBody>
                    <a:bodyPr/>
                    <a:lstStyle/>
                    <a:p>
                      <a:pPr algn="l" fontAlgn="b"/>
                      <a:r>
                        <a:rPr lang="en-IN" sz="1600" b="0" i="0" u="none" strike="noStrike" dirty="0" smtClean="0">
                          <a:solidFill>
                            <a:srgbClr val="000000"/>
                          </a:solidFill>
                          <a:effectLst/>
                          <a:latin typeface="Calibri" panose="020F0502020204030204" pitchFamily="34" charset="0"/>
                        </a:rPr>
                        <a:t>Non communicable </a:t>
                      </a:r>
                      <a:r>
                        <a:rPr lang="en-IN" sz="1600" b="0" i="0" u="none" strike="noStrike" dirty="0">
                          <a:solidFill>
                            <a:srgbClr val="000000"/>
                          </a:solidFill>
                          <a:effectLst/>
                          <a:latin typeface="Calibri" panose="020F0502020204030204" pitchFamily="34" charset="0"/>
                        </a:rPr>
                        <a:t>diseases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53722</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51.8</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36239</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45.8</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89961</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dirty="0" smtClean="0">
                          <a:solidFill>
                            <a:srgbClr val="000000"/>
                          </a:solidFill>
                          <a:effectLst/>
                          <a:latin typeface="Calibri" panose="020F0502020204030204" pitchFamily="34" charset="0"/>
                          <a:ea typeface="+mn-ea"/>
                          <a:cs typeface="+mn-cs"/>
                        </a:rPr>
                        <a:t>49.2</a:t>
                      </a:r>
                      <a:endParaRPr lang="en-IN" sz="1600" b="0" i="0" u="none" strike="noStrike" kern="1200" dirty="0">
                        <a:solidFill>
                          <a:srgbClr val="000000"/>
                        </a:solidFill>
                        <a:effectLst/>
                        <a:latin typeface="Calibri" panose="020F0502020204030204" pitchFamily="34"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r>
              <a:tr h="342757">
                <a:tc>
                  <a:txBody>
                    <a:bodyPr/>
                    <a:lstStyle/>
                    <a:p>
                      <a:pPr algn="l" fontAlgn="b"/>
                      <a:r>
                        <a:rPr lang="en-IN" sz="1600" b="0" i="0" u="none" strike="noStrike">
                          <a:solidFill>
                            <a:srgbClr val="000000"/>
                          </a:solidFill>
                          <a:effectLst/>
                          <a:latin typeface="Calibri" panose="020F0502020204030204" pitchFamily="34" charset="0"/>
                        </a:rPr>
                        <a:t>Injuries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12886</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12.4</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6677</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8.4</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19563</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dirty="0" smtClean="0">
                          <a:solidFill>
                            <a:srgbClr val="000000"/>
                          </a:solidFill>
                          <a:effectLst/>
                          <a:latin typeface="Calibri" panose="020F0502020204030204" pitchFamily="34" charset="0"/>
                          <a:ea typeface="+mn-ea"/>
                          <a:cs typeface="+mn-cs"/>
                        </a:rPr>
                        <a:t>10.7</a:t>
                      </a:r>
                      <a:endParaRPr lang="en-IN" sz="1600" b="0" i="0" u="none" strike="noStrike" kern="1200" dirty="0">
                        <a:solidFill>
                          <a:srgbClr val="000000"/>
                        </a:solidFill>
                        <a:effectLst/>
                        <a:latin typeface="Calibri" panose="020F0502020204030204" pitchFamily="34"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42757">
                <a:tc>
                  <a:txBody>
                    <a:bodyPr/>
                    <a:lstStyle/>
                    <a:p>
                      <a:pPr algn="l" fontAlgn="b"/>
                      <a:r>
                        <a:rPr lang="en-IN" sz="1600" b="0" i="0" u="none" strike="noStrike">
                          <a:solidFill>
                            <a:srgbClr val="000000"/>
                          </a:solidFill>
                          <a:effectLst/>
                          <a:latin typeface="Calibri" panose="020F0502020204030204" pitchFamily="34" charset="0"/>
                        </a:rPr>
                        <a:t>Symptoms, signs and Ill-defined conditions*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10398</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10.0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12185</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15.4</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22583</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600" b="0" i="0" u="none" strike="noStrike" kern="1200" dirty="0" smtClean="0">
                          <a:solidFill>
                            <a:srgbClr val="000000"/>
                          </a:solidFill>
                          <a:effectLst/>
                          <a:latin typeface="Calibri" panose="020F0502020204030204" pitchFamily="34" charset="0"/>
                          <a:ea typeface="+mn-ea"/>
                          <a:cs typeface="+mn-cs"/>
                        </a:rPr>
                        <a:t>12.4</a:t>
                      </a:r>
                      <a:endParaRPr lang="en-IN" sz="1600" b="0" i="0" u="none" strike="noStrike" kern="1200" dirty="0">
                        <a:solidFill>
                          <a:srgbClr val="000000"/>
                        </a:solidFill>
                        <a:effectLst/>
                        <a:latin typeface="Calibri" panose="020F0502020204030204" pitchFamily="34" charset="0"/>
                        <a:ea typeface="+mn-ea"/>
                        <a:cs typeface="+mn-cs"/>
                      </a:endParaRP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r>
              <a:tr h="342757">
                <a:tc>
                  <a:txBody>
                    <a:bodyPr/>
                    <a:lstStyle/>
                    <a:p>
                      <a:pPr algn="l" fontAlgn="b"/>
                      <a:r>
                        <a:rPr lang="en-IN" sz="1600" b="0" i="0" u="none" strike="noStrike">
                          <a:solidFill>
                            <a:srgbClr val="000000"/>
                          </a:solidFill>
                          <a:effectLst/>
                          <a:latin typeface="Calibri" panose="020F0502020204030204" pitchFamily="34" charset="0"/>
                        </a:rPr>
                        <a:t>Total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103667</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100.0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79160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a:solidFill>
                            <a:srgbClr val="000000"/>
                          </a:solidFill>
                          <a:effectLst/>
                          <a:latin typeface="Calibri" panose="020F0502020204030204" pitchFamily="34" charset="0"/>
                          <a:ea typeface="+mn-ea"/>
                          <a:cs typeface="+mn-cs"/>
                        </a:rPr>
                        <a:t>100.0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182827</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600" b="0" i="0" u="none" strike="noStrike" kern="1200" dirty="0">
                          <a:solidFill>
                            <a:srgbClr val="000000"/>
                          </a:solidFill>
                          <a:effectLst/>
                          <a:latin typeface="Calibri" panose="020F0502020204030204" pitchFamily="34" charset="0"/>
                          <a:ea typeface="+mn-ea"/>
                          <a:cs typeface="+mn-cs"/>
                        </a:rPr>
                        <a:t>100.0</a:t>
                      </a:r>
                    </a:p>
                  </a:txBody>
                  <a:tcPr marL="0" marR="14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42757">
                <a:tc>
                  <a:txBody>
                    <a:bodyPr/>
                    <a:lstStyle/>
                    <a:p>
                      <a:pPr algn="l" fontAlgn="b"/>
                      <a:r>
                        <a:rPr lang="en-IN" sz="1600" b="0" i="0" u="none" strike="noStrike">
                          <a:solidFill>
                            <a:srgbClr val="000000"/>
                          </a:solidFill>
                          <a:effectLst/>
                          <a:latin typeface="Calibri" panose="020F0502020204030204" pitchFamily="34" charset="0"/>
                        </a:rPr>
                        <a:t>Note: * Includes Senility</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IN" sz="1600" b="0" i="0" u="none" strike="noStrike">
                          <a:solidFill>
                            <a:srgbClr val="000000"/>
                          </a:solidFill>
                          <a:effectLst/>
                          <a:latin typeface="Calibri" panose="020F0502020204030204" pitchFamily="34" charset="0"/>
                        </a:rPr>
                        <a:t>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IN" sz="1600" b="0" i="0" u="none" strike="noStrike">
                          <a:solidFill>
                            <a:srgbClr val="000000"/>
                          </a:solidFill>
                          <a:effectLst/>
                          <a:latin typeface="Calibri" panose="020F0502020204030204" pitchFamily="34" charset="0"/>
                        </a:rPr>
                        <a:t>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IN" sz="1600" b="0" i="0" u="none" strike="noStrike">
                          <a:solidFill>
                            <a:srgbClr val="000000"/>
                          </a:solidFill>
                          <a:effectLst/>
                          <a:latin typeface="Calibri" panose="020F0502020204030204" pitchFamily="34" charset="0"/>
                        </a:rPr>
                        <a:t>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IN" sz="1600" b="0" i="0" u="none" strike="noStrike" dirty="0">
                          <a:solidFill>
                            <a:srgbClr val="000000"/>
                          </a:solidFill>
                          <a:effectLst/>
                          <a:latin typeface="Calibri" panose="020F0502020204030204" pitchFamily="34" charset="0"/>
                        </a:rPr>
                        <a:t>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IN" sz="1600" b="0" i="0" u="none" strike="noStrike" dirty="0">
                          <a:solidFill>
                            <a:srgbClr val="000000"/>
                          </a:solidFill>
                          <a:effectLst/>
                          <a:latin typeface="Calibri" panose="020F0502020204030204" pitchFamily="34" charset="0"/>
                        </a:rPr>
                        <a:t>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IN" sz="1600" b="0" i="0" u="none" strike="noStrike" dirty="0">
                          <a:solidFill>
                            <a:srgbClr val="000000"/>
                          </a:solidFill>
                          <a:effectLst/>
                          <a:latin typeface="Calibri" panose="020F0502020204030204" pitchFamily="34" charset="0"/>
                        </a:rPr>
                        <a:t> </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r>
            </a:tbl>
          </a:graphicData>
        </a:graphic>
      </p:graphicFrame>
    </p:spTree>
    <p:extLst>
      <p:ext uri="{BB962C8B-B14F-4D97-AF65-F5344CB8AC3E}">
        <p14:creationId xmlns="" xmlns:p14="http://schemas.microsoft.com/office/powerpoint/2010/main" val="31694957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a:graphicFrameLocks/>
          </p:cNvGraphicFramePr>
          <p:nvPr>
            <p:extLst>
              <p:ext uri="{D42A27DB-BD31-4B8C-83A1-F6EECF244321}">
                <p14:modId xmlns="" xmlns:p14="http://schemas.microsoft.com/office/powerpoint/2010/main" val="2484479991"/>
              </p:ext>
            </p:extLst>
          </p:nvPr>
        </p:nvGraphicFramePr>
        <p:xfrm>
          <a:off x="259882" y="202131"/>
          <a:ext cx="11733196" cy="648742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 xmlns:p14="http://schemas.microsoft.com/office/powerpoint/2010/main" val="53575585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831273"/>
          </a:xfrm>
        </p:spPr>
        <p:txBody>
          <a:bodyPr>
            <a:noAutofit/>
          </a:bodyPr>
          <a:lstStyle/>
          <a:p>
            <a:pPr algn="ctr"/>
            <a:r>
              <a:rPr lang="en-IN" sz="2800" b="1" dirty="0"/>
              <a:t>Distribution Of Deaths by Major Cause Groups in </a:t>
            </a:r>
            <a:r>
              <a:rPr lang="en-IN" sz="2800" b="1" dirty="0" smtClean="0"/>
              <a:t>EAG State &amp; Assam and Other States 2010-2013</a:t>
            </a:r>
            <a:endParaRPr lang="en-IN" sz="2800" dirty="0"/>
          </a:p>
        </p:txBody>
      </p:sp>
      <p:sp>
        <p:nvSpPr>
          <p:cNvPr id="3" name="Content Placeholder 2"/>
          <p:cNvSpPr>
            <a:spLocks noGrp="1"/>
          </p:cNvSpPr>
          <p:nvPr>
            <p:ph idx="1"/>
          </p:nvPr>
        </p:nvSpPr>
        <p:spPr>
          <a:xfrm>
            <a:off x="199504" y="4522125"/>
            <a:ext cx="11992495" cy="2335876"/>
          </a:xfrm>
        </p:spPr>
        <p:txBody>
          <a:bodyPr>
            <a:normAutofit fontScale="70000" lnSpcReduction="20000"/>
          </a:bodyPr>
          <a:lstStyle/>
          <a:p>
            <a:pPr algn="just"/>
            <a:r>
              <a:rPr lang="en-US" sz="2400" dirty="0" smtClean="0">
                <a:solidFill>
                  <a:srgbClr val="FFC000"/>
                </a:solidFill>
                <a:latin typeface="Lucida Sans Typewriter" pitchFamily="49" charset="0"/>
              </a:rPr>
              <a:t>Communicable, maternal, </a:t>
            </a:r>
            <a:r>
              <a:rPr lang="en-US" sz="2400" dirty="0" err="1" smtClean="0">
                <a:solidFill>
                  <a:srgbClr val="FFC000"/>
                </a:solidFill>
                <a:latin typeface="Lucida Sans Typewriter" pitchFamily="49" charset="0"/>
              </a:rPr>
              <a:t>perinatal</a:t>
            </a:r>
            <a:r>
              <a:rPr lang="en-US" sz="2400" dirty="0" smtClean="0">
                <a:solidFill>
                  <a:srgbClr val="FFC000"/>
                </a:solidFill>
                <a:latin typeface="Lucida Sans Typewriter" pitchFamily="49" charset="0"/>
              </a:rPr>
              <a:t> and nutritional condition causes more death in EAG States and Assam than other States.</a:t>
            </a:r>
          </a:p>
          <a:p>
            <a:pPr algn="just"/>
            <a:r>
              <a:rPr lang="en-US" sz="2400" dirty="0" smtClean="0">
                <a:solidFill>
                  <a:srgbClr val="FFC000"/>
                </a:solidFill>
                <a:latin typeface="Lucida Sans Typewriter" pitchFamily="49" charset="0"/>
              </a:rPr>
              <a:t>Increase of 3.5% in </a:t>
            </a:r>
            <a:r>
              <a:rPr lang="en-US" sz="2400" dirty="0">
                <a:solidFill>
                  <a:srgbClr val="FFC000"/>
                </a:solidFill>
                <a:latin typeface="Lucida Sans Typewriter" pitchFamily="49" charset="0"/>
              </a:rPr>
              <a:t>the </a:t>
            </a:r>
            <a:r>
              <a:rPr lang="en-US" sz="2400" dirty="0" smtClean="0">
                <a:solidFill>
                  <a:srgbClr val="FFC000"/>
                </a:solidFill>
                <a:latin typeface="Lucida Sans Typewriter" pitchFamily="49" charset="0"/>
              </a:rPr>
              <a:t>share of </a:t>
            </a:r>
            <a:r>
              <a:rPr lang="en-US" sz="2400" dirty="0">
                <a:solidFill>
                  <a:srgbClr val="FFC000"/>
                </a:solidFill>
                <a:latin typeface="Lucida Sans Typewriter" pitchFamily="49" charset="0"/>
              </a:rPr>
              <a:t>Non-communicable Diseases </a:t>
            </a:r>
            <a:r>
              <a:rPr lang="en-US" sz="2400" dirty="0" smtClean="0">
                <a:solidFill>
                  <a:srgbClr val="FFC000"/>
                </a:solidFill>
                <a:latin typeface="Lucida Sans Typewriter" pitchFamily="49" charset="0"/>
              </a:rPr>
              <a:t>has been observed in  EAG States &amp; Assam and other States from 2004-06.</a:t>
            </a:r>
          </a:p>
          <a:p>
            <a:pPr algn="just"/>
            <a:r>
              <a:rPr lang="en-US" sz="2400" dirty="0" smtClean="0">
                <a:solidFill>
                  <a:srgbClr val="FFC000"/>
                </a:solidFill>
                <a:latin typeface="Lucida Sans Typewriter" pitchFamily="49" charset="0"/>
              </a:rPr>
              <a:t>The share of Symptoms , Signs &amp; ill defined Conditions also registered increase  of  6.2% and 3.9% in EAG States &amp; Assam and other States respectively from 2004-06.</a:t>
            </a:r>
          </a:p>
          <a:p>
            <a:pPr algn="just"/>
            <a:r>
              <a:rPr lang="en-US" sz="2400" dirty="0" smtClean="0">
                <a:solidFill>
                  <a:srgbClr val="FFC000"/>
                </a:solidFill>
                <a:latin typeface="Lucida Sans Typewriter" pitchFamily="49" charset="0"/>
              </a:rPr>
              <a:t>In EAG States &amp; Assam , Communicable, maternal, </a:t>
            </a:r>
            <a:r>
              <a:rPr lang="en-US" sz="2400" dirty="0" err="1" smtClean="0">
                <a:solidFill>
                  <a:srgbClr val="FFC000"/>
                </a:solidFill>
                <a:latin typeface="Lucida Sans Typewriter" pitchFamily="49" charset="0"/>
              </a:rPr>
              <a:t>perinatal</a:t>
            </a:r>
            <a:r>
              <a:rPr lang="en-US" sz="2400" dirty="0" smtClean="0">
                <a:solidFill>
                  <a:srgbClr val="FFC000"/>
                </a:solidFill>
                <a:latin typeface="Lucida Sans Typewriter" pitchFamily="49" charset="0"/>
              </a:rPr>
              <a:t> and nutritional conditions share in death has reduced by 11.7% whereas in other States it has reduced by 6.7% from 2004-06 share.</a:t>
            </a:r>
          </a:p>
        </p:txBody>
      </p:sp>
      <p:graphicFrame>
        <p:nvGraphicFramePr>
          <p:cNvPr id="4" name="Table 3"/>
          <p:cNvGraphicFramePr>
            <a:graphicFrameLocks noGrp="1"/>
          </p:cNvGraphicFramePr>
          <p:nvPr>
            <p:extLst>
              <p:ext uri="{D42A27DB-BD31-4B8C-83A1-F6EECF244321}">
                <p14:modId xmlns="" xmlns:p14="http://schemas.microsoft.com/office/powerpoint/2010/main" val="1334452458"/>
              </p:ext>
            </p:extLst>
          </p:nvPr>
        </p:nvGraphicFramePr>
        <p:xfrm>
          <a:off x="838200" y="913872"/>
          <a:ext cx="10738651" cy="3535823"/>
        </p:xfrm>
        <a:graphic>
          <a:graphicData uri="http://schemas.openxmlformats.org/drawingml/2006/table">
            <a:tbl>
              <a:tblPr/>
              <a:tblGrid>
                <a:gridCol w="5464963"/>
                <a:gridCol w="874394"/>
                <a:gridCol w="792420"/>
                <a:gridCol w="874394"/>
                <a:gridCol w="942705"/>
                <a:gridCol w="874394"/>
                <a:gridCol w="915381"/>
              </a:tblGrid>
              <a:tr h="246056">
                <a:tc rowSpan="2">
                  <a:txBody>
                    <a:bodyPr/>
                    <a:lstStyle/>
                    <a:p>
                      <a:pPr algn="ctr" fontAlgn="ctr"/>
                      <a:r>
                        <a:rPr lang="en-IN" sz="1400" b="0" i="0" u="none" strike="noStrike" dirty="0" smtClean="0">
                          <a:solidFill>
                            <a:srgbClr val="000000"/>
                          </a:solidFill>
                          <a:effectLst/>
                          <a:latin typeface="Calibri" panose="020F0502020204030204" pitchFamily="34" charset="0"/>
                        </a:rPr>
                        <a:t>Major</a:t>
                      </a:r>
                      <a:r>
                        <a:rPr lang="en-IN" sz="1400" b="0" i="0" u="none" strike="noStrike" baseline="0" dirty="0" smtClean="0">
                          <a:solidFill>
                            <a:srgbClr val="000000"/>
                          </a:solidFill>
                          <a:effectLst/>
                          <a:latin typeface="Calibri" panose="020F0502020204030204" pitchFamily="34" charset="0"/>
                        </a:rPr>
                        <a:t> C</a:t>
                      </a:r>
                      <a:r>
                        <a:rPr lang="en-IN" sz="1400" b="0" i="0" u="none" strike="noStrike" dirty="0" smtClean="0">
                          <a:solidFill>
                            <a:srgbClr val="000000"/>
                          </a:solidFill>
                          <a:effectLst/>
                          <a:latin typeface="Calibri" panose="020F0502020204030204" pitchFamily="34" charset="0"/>
                        </a:rPr>
                        <a:t>ause Groups</a:t>
                      </a:r>
                      <a:endParaRPr lang="en-IN" sz="14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6">
                  <a:txBody>
                    <a:bodyPr/>
                    <a:lstStyle/>
                    <a:p>
                      <a:pPr algn="ctr" fontAlgn="b"/>
                      <a:r>
                        <a:rPr lang="en-IN" sz="1400" b="0" i="0" u="none" strike="noStrike" dirty="0" smtClean="0">
                          <a:solidFill>
                            <a:srgbClr val="000000"/>
                          </a:solidFill>
                          <a:effectLst/>
                          <a:latin typeface="Calibri" panose="020F0502020204030204" pitchFamily="34" charset="0"/>
                        </a:rPr>
                        <a:t>No (%) </a:t>
                      </a:r>
                      <a:r>
                        <a:rPr lang="en-IN" sz="1400" b="0" i="0" u="none" strike="noStrike" dirty="0">
                          <a:solidFill>
                            <a:srgbClr val="000000"/>
                          </a:solidFill>
                          <a:effectLst/>
                          <a:latin typeface="Calibri" panose="020F0502020204030204" pitchFamily="34" charset="0"/>
                        </a:rPr>
                        <a:t>of </a:t>
                      </a:r>
                      <a:r>
                        <a:rPr lang="en-IN" sz="1400" b="0" i="0" u="none" strike="noStrike" dirty="0" smtClean="0">
                          <a:solidFill>
                            <a:srgbClr val="000000"/>
                          </a:solidFill>
                          <a:effectLst/>
                          <a:latin typeface="Calibri" panose="020F0502020204030204" pitchFamily="34" charset="0"/>
                        </a:rPr>
                        <a:t>Deaths</a:t>
                      </a:r>
                      <a:endParaRPr lang="en-IN" sz="14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246056">
                <a:tc vMerge="1">
                  <a:txBody>
                    <a:bodyPr/>
                    <a:lstStyle/>
                    <a:p>
                      <a:endParaRPr lang="en-IN"/>
                    </a:p>
                  </a:txBody>
                  <a:tcPr/>
                </a:tc>
                <a:tc>
                  <a:txBody>
                    <a:bodyPr/>
                    <a:lstStyle/>
                    <a:p>
                      <a:pPr algn="l" fontAlgn="b"/>
                      <a:r>
                        <a:rPr lang="en-IN" sz="1400" b="0" i="0" u="none" strike="noStrike">
                          <a:solidFill>
                            <a:srgbClr val="000000"/>
                          </a:solidFill>
                          <a:effectLst/>
                          <a:latin typeface="Calibri" panose="020F0502020204030204" pitchFamily="34" charset="0"/>
                        </a:rPr>
                        <a:t>Male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dirty="0" smtClean="0">
                          <a:solidFill>
                            <a:srgbClr val="000000"/>
                          </a:solidFill>
                          <a:effectLst/>
                          <a:latin typeface="Calibri" panose="020F0502020204030204" pitchFamily="34" charset="0"/>
                        </a:rPr>
                        <a:t>Male (%)</a:t>
                      </a:r>
                      <a:endParaRPr lang="en-IN" sz="14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a:solidFill>
                            <a:srgbClr val="000000"/>
                          </a:solidFill>
                          <a:effectLst/>
                          <a:latin typeface="Calibri" panose="020F0502020204030204" pitchFamily="34" charset="0"/>
                        </a:rPr>
                        <a:t>Female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dirty="0" smtClean="0">
                          <a:solidFill>
                            <a:srgbClr val="000000"/>
                          </a:solidFill>
                          <a:effectLst/>
                          <a:latin typeface="Calibri" panose="020F0502020204030204" pitchFamily="34" charset="0"/>
                        </a:rPr>
                        <a:t>Female (%)</a:t>
                      </a:r>
                      <a:endParaRPr lang="en-IN" sz="14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a:solidFill>
                            <a:srgbClr val="000000"/>
                          </a:solidFill>
                          <a:effectLst/>
                          <a:latin typeface="Calibri" panose="020F0502020204030204" pitchFamily="34" charset="0"/>
                        </a:rPr>
                        <a:t>Person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dirty="0" smtClean="0">
                          <a:solidFill>
                            <a:srgbClr val="000000"/>
                          </a:solidFill>
                          <a:effectLst/>
                          <a:latin typeface="Calibri" panose="020F0502020204030204" pitchFamily="34" charset="0"/>
                        </a:rPr>
                        <a:t>Person (%)</a:t>
                      </a:r>
                      <a:endParaRPr lang="en-IN" sz="14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07569">
                <a:tc gridSpan="7">
                  <a:txBody>
                    <a:bodyPr/>
                    <a:lstStyle/>
                    <a:p>
                      <a:pPr algn="l" fontAlgn="b"/>
                      <a:r>
                        <a:rPr lang="en-IN" sz="1800" b="1" i="0" u="none" strike="noStrike" dirty="0">
                          <a:solidFill>
                            <a:srgbClr val="000000"/>
                          </a:solidFill>
                          <a:effectLst/>
                          <a:latin typeface="Calibri" panose="020F0502020204030204" pitchFamily="34" charset="0"/>
                        </a:rPr>
                        <a:t>EAG States &amp; Assam</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246056">
                <a:tc>
                  <a:txBody>
                    <a:bodyPr/>
                    <a:lstStyle/>
                    <a:p>
                      <a:pPr algn="l" fontAlgn="b"/>
                      <a:r>
                        <a:rPr lang="en-IN" sz="1400" b="0" i="0" u="none" strike="noStrike" dirty="0">
                          <a:solidFill>
                            <a:srgbClr val="000000"/>
                          </a:solidFill>
                          <a:effectLst/>
                          <a:latin typeface="Calibri" panose="020F0502020204030204" pitchFamily="34" charset="0"/>
                        </a:rPr>
                        <a:t>Communicable, maternal, perinatal and nutritional conditions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13142</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36.1</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12023</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41.7</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25165</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38.5</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6056">
                <a:tc>
                  <a:txBody>
                    <a:bodyPr/>
                    <a:lstStyle/>
                    <a:p>
                      <a:pPr algn="l" fontAlgn="b"/>
                      <a:r>
                        <a:rPr lang="en-IN" sz="1400" b="0" i="0" u="none" strike="noStrike" dirty="0" err="1">
                          <a:solidFill>
                            <a:srgbClr val="000000"/>
                          </a:solidFill>
                          <a:effectLst/>
                          <a:latin typeface="Calibri" panose="020F0502020204030204" pitchFamily="34" charset="0"/>
                        </a:rPr>
                        <a:t>Noncommunicable</a:t>
                      </a:r>
                      <a:r>
                        <a:rPr lang="en-IN" sz="1400" b="0" i="0" u="none" strike="noStrike" dirty="0">
                          <a:solidFill>
                            <a:srgbClr val="000000"/>
                          </a:solidFill>
                          <a:effectLst/>
                          <a:latin typeface="Calibri" panose="020F0502020204030204" pitchFamily="34" charset="0"/>
                        </a:rPr>
                        <a:t> diseases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15095</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41.4</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10333</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35.8</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25428</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39.0</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6056">
                <a:tc>
                  <a:txBody>
                    <a:bodyPr/>
                    <a:lstStyle/>
                    <a:p>
                      <a:pPr algn="l" fontAlgn="b"/>
                      <a:r>
                        <a:rPr lang="en-IN" sz="1400" b="0" i="0" u="none" strike="noStrike" dirty="0">
                          <a:solidFill>
                            <a:srgbClr val="000000"/>
                          </a:solidFill>
                          <a:effectLst/>
                          <a:latin typeface="Calibri" panose="020F0502020204030204" pitchFamily="34" charset="0"/>
                        </a:rPr>
                        <a:t>Injuries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4229</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11.6</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2345</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8.1</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6574</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10.1</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6056">
                <a:tc>
                  <a:txBody>
                    <a:bodyPr/>
                    <a:lstStyle/>
                    <a:p>
                      <a:pPr algn="l" fontAlgn="b"/>
                      <a:r>
                        <a:rPr lang="en-IN" sz="1400" b="0" i="0" u="none" strike="noStrike" dirty="0">
                          <a:solidFill>
                            <a:srgbClr val="000000"/>
                          </a:solidFill>
                          <a:effectLst/>
                          <a:latin typeface="Calibri" panose="020F0502020204030204" pitchFamily="34" charset="0"/>
                        </a:rPr>
                        <a:t>Symptoms, signs and Ill-defined conditions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3964</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10.9</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4161</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14.4</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8125</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12.4</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6056">
                <a:tc>
                  <a:txBody>
                    <a:bodyPr/>
                    <a:lstStyle/>
                    <a:p>
                      <a:pPr algn="l" fontAlgn="b"/>
                      <a:r>
                        <a:rPr lang="en-IN" sz="1400" b="0" i="0" u="none" strike="noStrike" dirty="0">
                          <a:solidFill>
                            <a:srgbClr val="000000"/>
                          </a:solidFill>
                          <a:effectLst/>
                          <a:latin typeface="Calibri" panose="020F0502020204030204" pitchFamily="34" charset="0"/>
                        </a:rPr>
                        <a:t>Total</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36430</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100.0</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28862</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100.0</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65292</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100.0</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75582">
                <a:tc gridSpan="7">
                  <a:txBody>
                    <a:bodyPr/>
                    <a:lstStyle/>
                    <a:p>
                      <a:pPr algn="l" fontAlgn="b"/>
                      <a:r>
                        <a:rPr lang="en-IN" sz="1800" b="1" i="0" u="none" strike="noStrike" dirty="0">
                          <a:solidFill>
                            <a:srgbClr val="000000"/>
                          </a:solidFill>
                          <a:effectLst/>
                          <a:latin typeface="Calibri" panose="020F0502020204030204" pitchFamily="34" charset="0"/>
                        </a:rPr>
                        <a:t>Other States</a:t>
                      </a:r>
                    </a:p>
                  </a:txBody>
                  <a:tcPr marL="18000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246056">
                <a:tc>
                  <a:txBody>
                    <a:bodyPr/>
                    <a:lstStyle/>
                    <a:p>
                      <a:pPr algn="l" fontAlgn="b"/>
                      <a:r>
                        <a:rPr lang="en-IN" sz="1400" b="0" i="0" u="none" strike="noStrike" dirty="0">
                          <a:solidFill>
                            <a:srgbClr val="000000"/>
                          </a:solidFill>
                          <a:effectLst/>
                          <a:latin typeface="Calibri" panose="020F0502020204030204" pitchFamily="34" charset="0"/>
                        </a:rPr>
                        <a:t>Communicable, maternal, perinatal and nutritional conditions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13519</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20.1</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12036</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23.9</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25555</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21.7</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6056">
                <a:tc>
                  <a:txBody>
                    <a:bodyPr/>
                    <a:lstStyle/>
                    <a:p>
                      <a:pPr algn="l" fontAlgn="b"/>
                      <a:r>
                        <a:rPr lang="en-IN" sz="1400" b="0" i="0" u="none" strike="noStrike" dirty="0" err="1">
                          <a:solidFill>
                            <a:srgbClr val="000000"/>
                          </a:solidFill>
                          <a:effectLst/>
                          <a:latin typeface="Calibri" panose="020F0502020204030204" pitchFamily="34" charset="0"/>
                        </a:rPr>
                        <a:t>Noncommunicable</a:t>
                      </a:r>
                      <a:r>
                        <a:rPr lang="en-IN" sz="1400" b="0" i="0" u="none" strike="noStrike" dirty="0">
                          <a:solidFill>
                            <a:srgbClr val="000000"/>
                          </a:solidFill>
                          <a:effectLst/>
                          <a:latin typeface="Calibri" panose="020F0502020204030204" pitchFamily="34" charset="0"/>
                        </a:rPr>
                        <a:t> diseases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38627</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57.4</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25906</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51.5</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64533</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54.9</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6056">
                <a:tc>
                  <a:txBody>
                    <a:bodyPr/>
                    <a:lstStyle/>
                    <a:p>
                      <a:pPr algn="l" fontAlgn="b"/>
                      <a:r>
                        <a:rPr lang="en-IN" sz="1400" b="0" i="0" u="none" strike="noStrike" dirty="0">
                          <a:solidFill>
                            <a:srgbClr val="000000"/>
                          </a:solidFill>
                          <a:effectLst/>
                          <a:latin typeface="Calibri" panose="020F0502020204030204" pitchFamily="34" charset="0"/>
                        </a:rPr>
                        <a:t>Injuries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8657</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12.9</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4332</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8.6</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12989</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11.1</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6056">
                <a:tc>
                  <a:txBody>
                    <a:bodyPr/>
                    <a:lstStyle/>
                    <a:p>
                      <a:pPr algn="l" fontAlgn="b"/>
                      <a:r>
                        <a:rPr lang="en-IN" sz="1400" b="0" i="0" u="none" strike="noStrike" dirty="0">
                          <a:solidFill>
                            <a:srgbClr val="000000"/>
                          </a:solidFill>
                          <a:effectLst/>
                          <a:latin typeface="Calibri" panose="020F0502020204030204" pitchFamily="34" charset="0"/>
                        </a:rPr>
                        <a:t>Symptoms, signs and Ill-defined conditions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6434</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9.6</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8024</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16.0</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14458</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12.3</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6056">
                <a:tc>
                  <a:txBody>
                    <a:bodyPr/>
                    <a:lstStyle/>
                    <a:p>
                      <a:pPr algn="l" fontAlgn="b"/>
                      <a:r>
                        <a:rPr lang="en-IN" sz="1400" b="0" i="0" u="none" strike="noStrike" dirty="0">
                          <a:solidFill>
                            <a:srgbClr val="000000"/>
                          </a:solidFill>
                          <a:effectLst/>
                          <a:latin typeface="Calibri" panose="020F0502020204030204" pitchFamily="34" charset="0"/>
                        </a:rPr>
                        <a:t>Total </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67237</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100.0</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50298</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100.0</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117535</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100.0</a:t>
                      </a:r>
                    </a:p>
                  </a:txBody>
                  <a:tcPr marL="0" marR="144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bl>
          </a:graphicData>
        </a:graphic>
      </p:graphicFrame>
    </p:spTree>
    <p:extLst>
      <p:ext uri="{BB962C8B-B14F-4D97-AF65-F5344CB8AC3E}">
        <p14:creationId xmlns="" xmlns:p14="http://schemas.microsoft.com/office/powerpoint/2010/main" val="170559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814647"/>
          </a:xfrm>
        </p:spPr>
        <p:txBody>
          <a:bodyPr>
            <a:noAutofit/>
          </a:bodyPr>
          <a:lstStyle/>
          <a:p>
            <a:pPr algn="ctr"/>
            <a:r>
              <a:rPr lang="en-IN" sz="2800" b="1" dirty="0"/>
              <a:t>Distribution Of Deaths by Major Cause Groups in </a:t>
            </a:r>
            <a:r>
              <a:rPr lang="en-IN" sz="2800" b="1" dirty="0" smtClean="0"/>
              <a:t>Rural &amp; Urban Areas 2010-2013</a:t>
            </a:r>
            <a:endParaRPr lang="en-IN" sz="2800" dirty="0"/>
          </a:p>
        </p:txBody>
      </p:sp>
      <p:graphicFrame>
        <p:nvGraphicFramePr>
          <p:cNvPr id="4" name="Content Placeholder 3"/>
          <p:cNvGraphicFramePr>
            <a:graphicFrameLocks noGrp="1"/>
          </p:cNvGraphicFramePr>
          <p:nvPr>
            <p:ph idx="1"/>
            <p:extLst>
              <p:ext uri="{D42A27DB-BD31-4B8C-83A1-F6EECF244321}">
                <p14:modId xmlns="" xmlns:p14="http://schemas.microsoft.com/office/powerpoint/2010/main" val="2034882935"/>
              </p:ext>
            </p:extLst>
          </p:nvPr>
        </p:nvGraphicFramePr>
        <p:xfrm>
          <a:off x="632220" y="830506"/>
          <a:ext cx="11036318" cy="3458862"/>
        </p:xfrm>
        <a:graphic>
          <a:graphicData uri="http://schemas.openxmlformats.org/drawingml/2006/table">
            <a:tbl>
              <a:tblPr/>
              <a:tblGrid>
                <a:gridCol w="5531989"/>
                <a:gridCol w="885118"/>
                <a:gridCol w="926609"/>
                <a:gridCol w="885118"/>
                <a:gridCol w="995757"/>
                <a:gridCol w="885118"/>
                <a:gridCol w="926609"/>
              </a:tblGrid>
              <a:tr h="272107">
                <a:tc rowSpan="2">
                  <a:txBody>
                    <a:bodyPr/>
                    <a:lstStyle/>
                    <a:p>
                      <a:pPr algn="ctr" fontAlgn="ctr"/>
                      <a:r>
                        <a:rPr lang="en-IN" sz="1400" b="0" i="0" u="none" strike="noStrike" dirty="0" smtClean="0">
                          <a:solidFill>
                            <a:srgbClr val="000000"/>
                          </a:solidFill>
                          <a:effectLst/>
                          <a:latin typeface="Calibri" panose="020F0502020204030204" pitchFamily="34" charset="0"/>
                        </a:rPr>
                        <a:t>Major Cause</a:t>
                      </a:r>
                      <a:r>
                        <a:rPr lang="en-IN" sz="1400" b="0" i="0" u="none" strike="noStrike" baseline="0" dirty="0" smtClean="0">
                          <a:solidFill>
                            <a:srgbClr val="000000"/>
                          </a:solidFill>
                          <a:effectLst/>
                          <a:latin typeface="Calibri" panose="020F0502020204030204" pitchFamily="34" charset="0"/>
                        </a:rPr>
                        <a:t> G</a:t>
                      </a:r>
                      <a:r>
                        <a:rPr lang="en-IN" sz="1400" b="0" i="0" u="none" strike="noStrike" dirty="0" smtClean="0">
                          <a:solidFill>
                            <a:srgbClr val="000000"/>
                          </a:solidFill>
                          <a:effectLst/>
                          <a:latin typeface="Calibri" panose="020F0502020204030204" pitchFamily="34" charset="0"/>
                        </a:rPr>
                        <a:t>roups</a:t>
                      </a:r>
                      <a:endParaRPr lang="en-IN" sz="14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6">
                  <a:txBody>
                    <a:bodyPr/>
                    <a:lstStyle/>
                    <a:p>
                      <a:pPr algn="ctr" fontAlgn="b"/>
                      <a:r>
                        <a:rPr lang="en-IN" sz="1400" b="0" i="0" u="none" strike="noStrike" dirty="0" smtClean="0">
                          <a:solidFill>
                            <a:srgbClr val="000000"/>
                          </a:solidFill>
                          <a:effectLst/>
                          <a:latin typeface="Calibri" panose="020F0502020204030204" pitchFamily="34" charset="0"/>
                        </a:rPr>
                        <a:t>No (%)of Deaths</a:t>
                      </a:r>
                      <a:endParaRPr lang="en-IN" sz="14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272107">
                <a:tc vMerge="1">
                  <a:txBody>
                    <a:bodyPr/>
                    <a:lstStyle/>
                    <a:p>
                      <a:endParaRPr lang="en-IN"/>
                    </a:p>
                  </a:txBody>
                  <a:tcPr/>
                </a:tc>
                <a:tc>
                  <a:txBody>
                    <a:bodyPr/>
                    <a:lstStyle/>
                    <a:p>
                      <a:pPr algn="l" fontAlgn="b"/>
                      <a:r>
                        <a:rPr lang="en-IN" sz="1400" b="0" i="0" u="none" strike="noStrike">
                          <a:solidFill>
                            <a:srgbClr val="000000"/>
                          </a:solidFill>
                          <a:effectLst/>
                          <a:latin typeface="Calibri" panose="020F0502020204030204" pitchFamily="34" charset="0"/>
                        </a:rPr>
                        <a:t>Male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dirty="0" smtClean="0">
                          <a:solidFill>
                            <a:srgbClr val="000000"/>
                          </a:solidFill>
                          <a:effectLst/>
                          <a:latin typeface="Calibri" panose="020F0502020204030204" pitchFamily="34" charset="0"/>
                        </a:rPr>
                        <a:t>Male (%)</a:t>
                      </a:r>
                      <a:endParaRPr lang="en-IN" sz="14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a:solidFill>
                            <a:srgbClr val="000000"/>
                          </a:solidFill>
                          <a:effectLst/>
                          <a:latin typeface="Calibri" panose="020F0502020204030204" pitchFamily="34" charset="0"/>
                        </a:rPr>
                        <a:t>Female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dirty="0" smtClean="0">
                          <a:solidFill>
                            <a:srgbClr val="000000"/>
                          </a:solidFill>
                          <a:effectLst/>
                          <a:latin typeface="Calibri" panose="020F0502020204030204" pitchFamily="34" charset="0"/>
                        </a:rPr>
                        <a:t>Female (%)</a:t>
                      </a:r>
                      <a:endParaRPr lang="en-IN" sz="14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a:solidFill>
                            <a:srgbClr val="000000"/>
                          </a:solidFill>
                          <a:effectLst/>
                          <a:latin typeface="Calibri" panose="020F0502020204030204" pitchFamily="34" charset="0"/>
                        </a:rPr>
                        <a:t>Person</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l" fontAlgn="b"/>
                      <a:r>
                        <a:rPr lang="en-IN" sz="1400" b="0" i="0" u="none" strike="noStrike" dirty="0" smtClean="0">
                          <a:solidFill>
                            <a:srgbClr val="000000"/>
                          </a:solidFill>
                          <a:effectLst/>
                          <a:latin typeface="Calibri" panose="020F0502020204030204" pitchFamily="34" charset="0"/>
                        </a:rPr>
                        <a:t>Person (%)</a:t>
                      </a:r>
                      <a:endParaRPr lang="en-IN" sz="14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290597">
                <a:tc gridSpan="7">
                  <a:txBody>
                    <a:bodyPr/>
                    <a:lstStyle/>
                    <a:p>
                      <a:pPr algn="l" fontAlgn="b"/>
                      <a:r>
                        <a:rPr lang="en-IN" sz="1800" b="1" i="0" u="none" strike="noStrike" dirty="0">
                          <a:solidFill>
                            <a:srgbClr val="000000"/>
                          </a:solidFill>
                          <a:effectLst/>
                          <a:latin typeface="Calibri" panose="020F0502020204030204" pitchFamily="34" charset="0"/>
                        </a:rPr>
                        <a:t>Rural Area</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232756">
                <a:tc>
                  <a:txBody>
                    <a:bodyPr/>
                    <a:lstStyle/>
                    <a:p>
                      <a:pPr algn="l" fontAlgn="b"/>
                      <a:r>
                        <a:rPr lang="en-IN" sz="1400" b="0" i="0" u="none" strike="noStrike" dirty="0">
                          <a:solidFill>
                            <a:srgbClr val="000000"/>
                          </a:solidFill>
                          <a:effectLst/>
                          <a:latin typeface="Calibri" panose="020F0502020204030204" pitchFamily="34" charset="0"/>
                        </a:rPr>
                        <a:t>Communicable, maternal, perinatal and nutritional conditions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21925</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27.4</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19731</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32.0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41656</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29.4</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24444">
                <a:tc>
                  <a:txBody>
                    <a:bodyPr/>
                    <a:lstStyle/>
                    <a:p>
                      <a:pPr algn="l" fontAlgn="b"/>
                      <a:r>
                        <a:rPr lang="en-IN" sz="1400" b="0" i="0" u="none" strike="noStrike" dirty="0" err="1">
                          <a:solidFill>
                            <a:srgbClr val="000000"/>
                          </a:solidFill>
                          <a:effectLst/>
                          <a:latin typeface="Calibri" panose="020F0502020204030204" pitchFamily="34" charset="0"/>
                        </a:rPr>
                        <a:t>Noncommunicable</a:t>
                      </a:r>
                      <a:r>
                        <a:rPr lang="en-IN" sz="1400" b="0" i="0" u="none" strike="noStrike" dirty="0">
                          <a:solidFill>
                            <a:srgbClr val="000000"/>
                          </a:solidFill>
                          <a:effectLst/>
                          <a:latin typeface="Calibri" panose="020F0502020204030204" pitchFamily="34" charset="0"/>
                        </a:rPr>
                        <a:t> diseases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39519</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49.4</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26984</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43.8</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66503</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46.9</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1069">
                <a:tc>
                  <a:txBody>
                    <a:bodyPr/>
                    <a:lstStyle/>
                    <a:p>
                      <a:pPr algn="l" fontAlgn="b"/>
                      <a:r>
                        <a:rPr lang="en-IN" sz="1400" b="0" i="0" u="none" strike="noStrike" dirty="0">
                          <a:solidFill>
                            <a:srgbClr val="000000"/>
                          </a:solidFill>
                          <a:effectLst/>
                          <a:latin typeface="Calibri" panose="020F0502020204030204" pitchFamily="34" charset="0"/>
                        </a:rPr>
                        <a:t>Injuries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10256</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12.8</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5301</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8.6</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15557</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11.0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1069">
                <a:tc>
                  <a:txBody>
                    <a:bodyPr/>
                    <a:lstStyle/>
                    <a:p>
                      <a:pPr algn="l" fontAlgn="b"/>
                      <a:r>
                        <a:rPr lang="en-IN" sz="1400" b="0" i="0" u="none" strike="noStrike" dirty="0">
                          <a:solidFill>
                            <a:srgbClr val="000000"/>
                          </a:solidFill>
                          <a:effectLst/>
                          <a:latin typeface="Calibri" panose="020F0502020204030204" pitchFamily="34" charset="0"/>
                        </a:rPr>
                        <a:t>Symptoms, signs and Ill-defined conditions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8333</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10.4</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9611</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15.6</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17944</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12.7</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9382">
                <a:tc>
                  <a:txBody>
                    <a:bodyPr/>
                    <a:lstStyle/>
                    <a:p>
                      <a:pPr algn="l" fontAlgn="b"/>
                      <a:r>
                        <a:rPr lang="en-IN" sz="1400" b="0" i="0" u="none" strike="noStrike" dirty="0">
                          <a:solidFill>
                            <a:srgbClr val="000000"/>
                          </a:solidFill>
                          <a:effectLst/>
                          <a:latin typeface="Calibri" panose="020F0502020204030204" pitchFamily="34" charset="0"/>
                        </a:rPr>
                        <a:t>Total</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80033</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100.0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61627</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100.0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141660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100.0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77072">
                <a:tc gridSpan="7">
                  <a:txBody>
                    <a:bodyPr/>
                    <a:lstStyle/>
                    <a:p>
                      <a:pPr algn="l" fontAlgn="b"/>
                      <a:r>
                        <a:rPr lang="en-IN" sz="1800" b="1" i="0" u="none" strike="noStrike" dirty="0">
                          <a:solidFill>
                            <a:srgbClr val="000000"/>
                          </a:solidFill>
                          <a:effectLst/>
                          <a:latin typeface="Calibri" panose="020F0502020204030204" pitchFamily="34" charset="0"/>
                        </a:rPr>
                        <a:t>Urban Area </a:t>
                      </a:r>
                    </a:p>
                  </a:txBody>
                  <a:tcPr marL="18000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254942">
                <a:tc>
                  <a:txBody>
                    <a:bodyPr/>
                    <a:lstStyle/>
                    <a:p>
                      <a:pPr algn="l" fontAlgn="b"/>
                      <a:r>
                        <a:rPr lang="en-IN" sz="1400" b="0" i="0" u="none" strike="noStrike" dirty="0">
                          <a:solidFill>
                            <a:srgbClr val="000000"/>
                          </a:solidFill>
                          <a:effectLst/>
                          <a:latin typeface="Calibri" panose="020F0502020204030204" pitchFamily="34" charset="0"/>
                        </a:rPr>
                        <a:t>Communicable, maternal, perinatal and nutritional conditions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4736</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20.0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4328</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24.7</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9064</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22.0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24444">
                <a:tc>
                  <a:txBody>
                    <a:bodyPr/>
                    <a:lstStyle/>
                    <a:p>
                      <a:pPr algn="l" fontAlgn="b"/>
                      <a:r>
                        <a:rPr lang="en-IN" sz="1400" b="0" i="0" u="none" strike="noStrike" dirty="0" err="1">
                          <a:solidFill>
                            <a:srgbClr val="000000"/>
                          </a:solidFill>
                          <a:effectLst/>
                          <a:latin typeface="Calibri" panose="020F0502020204030204" pitchFamily="34" charset="0"/>
                        </a:rPr>
                        <a:t>Noncommunicable</a:t>
                      </a:r>
                      <a:r>
                        <a:rPr lang="en-IN" sz="1400" b="0" i="0" u="none" strike="noStrike" dirty="0">
                          <a:solidFill>
                            <a:srgbClr val="000000"/>
                          </a:solidFill>
                          <a:effectLst/>
                          <a:latin typeface="Calibri" panose="020F0502020204030204" pitchFamily="34" charset="0"/>
                        </a:rPr>
                        <a:t> diseases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14203</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60.1</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9255</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52.8</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23458</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57.0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16131">
                <a:tc>
                  <a:txBody>
                    <a:bodyPr/>
                    <a:lstStyle/>
                    <a:p>
                      <a:pPr algn="l" fontAlgn="b"/>
                      <a:r>
                        <a:rPr lang="en-IN" sz="1400" b="0" i="0" u="none" strike="noStrike" dirty="0">
                          <a:solidFill>
                            <a:srgbClr val="000000"/>
                          </a:solidFill>
                          <a:effectLst/>
                          <a:latin typeface="Calibri" panose="020F0502020204030204" pitchFamily="34" charset="0"/>
                        </a:rPr>
                        <a:t>Injuries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2630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11.1</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1376</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7.8</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4006</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9.7</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249382">
                <a:tc>
                  <a:txBody>
                    <a:bodyPr/>
                    <a:lstStyle/>
                    <a:p>
                      <a:pPr algn="l" fontAlgn="b"/>
                      <a:r>
                        <a:rPr lang="en-IN" sz="1400" b="0" i="0" u="none" strike="noStrike" dirty="0">
                          <a:solidFill>
                            <a:srgbClr val="000000"/>
                          </a:solidFill>
                          <a:effectLst/>
                          <a:latin typeface="Calibri" panose="020F0502020204030204" pitchFamily="34" charset="0"/>
                        </a:rPr>
                        <a:t>Symptoms, signs and Ill-defined conditions</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2065</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8.7</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2574</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14.7</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4639</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11.3</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r h="191192">
                <a:tc>
                  <a:txBody>
                    <a:bodyPr/>
                    <a:lstStyle/>
                    <a:p>
                      <a:pPr algn="l" fontAlgn="b"/>
                      <a:r>
                        <a:rPr lang="en-IN" sz="1400" b="0" i="0" u="none" strike="noStrike" dirty="0">
                          <a:solidFill>
                            <a:srgbClr val="000000"/>
                          </a:solidFill>
                          <a:effectLst/>
                          <a:latin typeface="Calibri" panose="020F0502020204030204" pitchFamily="34" charset="0"/>
                        </a:rPr>
                        <a:t>Total</a:t>
                      </a:r>
                    </a:p>
                  </a:txBody>
                  <a:tcPr marL="18000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23634</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100.0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a:solidFill>
                            <a:srgbClr val="000000"/>
                          </a:solidFill>
                          <a:effectLst/>
                          <a:latin typeface="Calibri" panose="020F0502020204030204" pitchFamily="34" charset="0"/>
                        </a:rPr>
                        <a:t>17533</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100.0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41167</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400" b="0" i="0" u="none" strike="noStrike" dirty="0">
                          <a:solidFill>
                            <a:srgbClr val="000000"/>
                          </a:solidFill>
                          <a:effectLst/>
                          <a:latin typeface="Calibri" panose="020F0502020204030204" pitchFamily="34" charset="0"/>
                        </a:rPr>
                        <a:t>100.0</a:t>
                      </a:r>
                    </a:p>
                  </a:txBody>
                  <a:tcPr marL="0" marR="18000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solidFill>
                  </a:tcPr>
                </a:tc>
              </a:tr>
            </a:tbl>
          </a:graphicData>
        </a:graphic>
      </p:graphicFrame>
      <p:sp>
        <p:nvSpPr>
          <p:cNvPr id="5" name="Content Placeholder 2"/>
          <p:cNvSpPr txBox="1">
            <a:spLocks/>
          </p:cNvSpPr>
          <p:nvPr/>
        </p:nvSpPr>
        <p:spPr>
          <a:xfrm>
            <a:off x="199504" y="4522125"/>
            <a:ext cx="11992495" cy="2335876"/>
          </a:xfrm>
          <a:prstGeom prst="rect">
            <a:avLst/>
          </a:prstGeom>
        </p:spPr>
        <p:txBody>
          <a:bodyPr vert="horz" lIns="91440" tIns="45720" rIns="91440" bIns="45720" rtlCol="0">
            <a:normAutofit fontScale="77500" lnSpcReduction="20000"/>
          </a:bodyPr>
          <a:lstStyle/>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rgbClr val="FFC000"/>
                </a:solidFill>
                <a:effectLst/>
                <a:uLnTx/>
                <a:uFillTx/>
                <a:latin typeface="Lucida Sans Typewriter" pitchFamily="49" charset="0"/>
                <a:ea typeface="+mn-ea"/>
                <a:cs typeface="+mn-cs"/>
              </a:rPr>
              <a:t>Communicable, maternal, </a:t>
            </a:r>
            <a:r>
              <a:rPr kumimoji="0" lang="en-US" sz="2400" b="0" i="0" u="none" strike="noStrike" kern="1200" cap="none" spc="0" normalizeH="0" baseline="0" noProof="0" dirty="0" err="1" smtClean="0">
                <a:ln>
                  <a:noFill/>
                </a:ln>
                <a:solidFill>
                  <a:srgbClr val="FFC000"/>
                </a:solidFill>
                <a:effectLst/>
                <a:uLnTx/>
                <a:uFillTx/>
                <a:latin typeface="Lucida Sans Typewriter" pitchFamily="49" charset="0"/>
                <a:ea typeface="+mn-ea"/>
                <a:cs typeface="+mn-cs"/>
              </a:rPr>
              <a:t>perinatal</a:t>
            </a:r>
            <a:r>
              <a:rPr kumimoji="0" lang="en-US" sz="2400" b="0" i="0" u="none" strike="noStrike" kern="1200" cap="none" spc="0" normalizeH="0" baseline="0" noProof="0" dirty="0" smtClean="0">
                <a:ln>
                  <a:noFill/>
                </a:ln>
                <a:solidFill>
                  <a:srgbClr val="FFC000"/>
                </a:solidFill>
                <a:effectLst/>
                <a:uLnTx/>
                <a:uFillTx/>
                <a:latin typeface="Lucida Sans Typewriter" pitchFamily="49" charset="0"/>
                <a:ea typeface="+mn-ea"/>
                <a:cs typeface="+mn-cs"/>
              </a:rPr>
              <a:t> and nutritional condition causes more death in Rural area than Urban area.</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rgbClr val="FFC000"/>
                </a:solidFill>
                <a:effectLst/>
                <a:uLnTx/>
                <a:uFillTx/>
                <a:latin typeface="Lucida Sans Typewriter" pitchFamily="49" charset="0"/>
                <a:ea typeface="+mn-ea"/>
                <a:cs typeface="+mn-cs"/>
              </a:rPr>
              <a:t>Increase of 4.0% </a:t>
            </a:r>
            <a:r>
              <a:rPr lang="en-US" sz="2400" dirty="0" smtClean="0">
                <a:solidFill>
                  <a:srgbClr val="FFC000"/>
                </a:solidFill>
                <a:latin typeface="Lucida Sans Typewriter" pitchFamily="49" charset="0"/>
              </a:rPr>
              <a:t>and 3.2% </a:t>
            </a:r>
            <a:r>
              <a:rPr kumimoji="0" lang="en-US" sz="2400" b="0" i="0" u="none" strike="noStrike" kern="1200" cap="none" spc="0" normalizeH="0" baseline="0" noProof="0" dirty="0" smtClean="0">
                <a:ln>
                  <a:noFill/>
                </a:ln>
                <a:solidFill>
                  <a:srgbClr val="FFC000"/>
                </a:solidFill>
                <a:effectLst/>
                <a:uLnTx/>
                <a:uFillTx/>
                <a:latin typeface="Lucida Sans Typewriter" pitchFamily="49" charset="0"/>
                <a:ea typeface="+mn-ea"/>
                <a:cs typeface="+mn-cs"/>
              </a:rPr>
              <a:t>in the share of Non-communicable Diseases has been observed in  Rural and Urban areas respectively from 2004-06.</a:t>
            </a:r>
          </a:p>
          <a:p>
            <a:pPr marL="228600" lvl="0" indent="-228600" algn="just" defTabSz="914400">
              <a:lnSpc>
                <a:spcPct val="90000"/>
              </a:lnSpc>
              <a:spcBef>
                <a:spcPts val="1000"/>
              </a:spcBef>
              <a:buFont typeface="Arial" panose="020B0604020202020204" pitchFamily="34" charset="0"/>
              <a:buChar char="•"/>
            </a:pPr>
            <a:r>
              <a:rPr kumimoji="0" lang="en-US" sz="2400" b="0" i="0" u="none" strike="noStrike" kern="1200" cap="none" spc="0" normalizeH="0" baseline="0" noProof="0" dirty="0" smtClean="0">
                <a:ln>
                  <a:noFill/>
                </a:ln>
                <a:solidFill>
                  <a:srgbClr val="FFC000"/>
                </a:solidFill>
                <a:effectLst/>
                <a:uLnTx/>
                <a:uFillTx/>
                <a:latin typeface="Lucida Sans Typewriter" pitchFamily="49" charset="0"/>
                <a:ea typeface="+mn-ea"/>
                <a:cs typeface="+mn-cs"/>
              </a:rPr>
              <a:t>The share of Symptoms , Signs &amp; ill defined Conditions also registered increase  of  5.0% and 3.9% </a:t>
            </a:r>
            <a:r>
              <a:rPr lang="en-US" sz="2400" dirty="0" smtClean="0">
                <a:solidFill>
                  <a:srgbClr val="FFC000"/>
                </a:solidFill>
                <a:latin typeface="Lucida Sans Typewriter" pitchFamily="49" charset="0"/>
              </a:rPr>
              <a:t>in Rural and Urban areas respectively </a:t>
            </a:r>
            <a:r>
              <a:rPr kumimoji="0" lang="en-US" sz="2400" b="0" i="0" u="none" strike="noStrike" kern="1200" cap="none" spc="0" normalizeH="0" baseline="0" noProof="0" dirty="0" smtClean="0">
                <a:ln>
                  <a:noFill/>
                </a:ln>
                <a:solidFill>
                  <a:srgbClr val="FFC000"/>
                </a:solidFill>
                <a:effectLst/>
                <a:uLnTx/>
                <a:uFillTx/>
                <a:latin typeface="Lucida Sans Typewriter" pitchFamily="49" charset="0"/>
                <a:ea typeface="+mn-ea"/>
                <a:cs typeface="+mn-cs"/>
              </a:rPr>
              <a:t>from 2004-06.</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rgbClr val="FFC000"/>
                </a:solidFill>
                <a:effectLst/>
                <a:uLnTx/>
                <a:uFillTx/>
                <a:latin typeface="Lucida Sans Typewriter" pitchFamily="49" charset="0"/>
                <a:ea typeface="+mn-ea"/>
                <a:cs typeface="+mn-cs"/>
              </a:rPr>
              <a:t>In Rural area, Communicable, maternal, </a:t>
            </a:r>
            <a:r>
              <a:rPr kumimoji="0" lang="en-US" sz="2400" b="0" i="0" u="none" strike="noStrike" kern="1200" cap="none" spc="0" normalizeH="0" baseline="0" noProof="0" dirty="0" err="1" smtClean="0">
                <a:ln>
                  <a:noFill/>
                </a:ln>
                <a:solidFill>
                  <a:srgbClr val="FFC000"/>
                </a:solidFill>
                <a:effectLst/>
                <a:uLnTx/>
                <a:uFillTx/>
                <a:latin typeface="Lucida Sans Typewriter" pitchFamily="49" charset="0"/>
                <a:ea typeface="+mn-ea"/>
                <a:cs typeface="+mn-cs"/>
              </a:rPr>
              <a:t>perinatal</a:t>
            </a:r>
            <a:r>
              <a:rPr kumimoji="0" lang="en-US" sz="2400" b="0" i="0" u="none" strike="noStrike" kern="1200" cap="none" spc="0" normalizeH="0" baseline="0" noProof="0" dirty="0" smtClean="0">
                <a:ln>
                  <a:noFill/>
                </a:ln>
                <a:solidFill>
                  <a:srgbClr val="FFC000"/>
                </a:solidFill>
                <a:effectLst/>
                <a:uLnTx/>
                <a:uFillTx/>
                <a:latin typeface="Lucida Sans Typewriter" pitchFamily="49" charset="0"/>
                <a:ea typeface="+mn-ea"/>
                <a:cs typeface="+mn-cs"/>
              </a:rPr>
              <a:t> and nutritional conditions share in death has reduced by 9.6% whereas in Urban area it has reduced by 6.6% from 2004-06 share.</a:t>
            </a:r>
          </a:p>
        </p:txBody>
      </p:sp>
    </p:spTree>
    <p:extLst>
      <p:ext uri="{BB962C8B-B14F-4D97-AF65-F5344CB8AC3E}">
        <p14:creationId xmlns="" xmlns:p14="http://schemas.microsoft.com/office/powerpoint/2010/main" val="26946118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5127"/>
            <a:ext cx="10515600" cy="270979"/>
          </a:xfrm>
        </p:spPr>
        <p:txBody>
          <a:bodyPr>
            <a:noAutofit/>
          </a:bodyPr>
          <a:lstStyle/>
          <a:p>
            <a:pPr algn="ctr"/>
            <a:r>
              <a:rPr lang="en-US" sz="2000" b="1" dirty="0" smtClean="0"/>
              <a:t>DISTRIBUTION OF DEATHS IN INDIA :2010-2013-Persons</a:t>
            </a:r>
            <a:endParaRPr lang="en-IN" sz="2000" b="1" dirty="0"/>
          </a:p>
        </p:txBody>
      </p:sp>
      <p:graphicFrame>
        <p:nvGraphicFramePr>
          <p:cNvPr id="6" name="Table 5"/>
          <p:cNvGraphicFramePr>
            <a:graphicFrameLocks noGrp="1"/>
          </p:cNvGraphicFramePr>
          <p:nvPr>
            <p:extLst>
              <p:ext uri="{D42A27DB-BD31-4B8C-83A1-F6EECF244321}">
                <p14:modId xmlns="" xmlns:p14="http://schemas.microsoft.com/office/powerpoint/2010/main" val="1459102307"/>
              </p:ext>
            </p:extLst>
          </p:nvPr>
        </p:nvGraphicFramePr>
        <p:xfrm>
          <a:off x="248478" y="426107"/>
          <a:ext cx="11757998" cy="6103317"/>
        </p:xfrm>
        <a:graphic>
          <a:graphicData uri="http://schemas.openxmlformats.org/drawingml/2006/table">
            <a:tbl>
              <a:tblPr/>
              <a:tblGrid>
                <a:gridCol w="2322711"/>
                <a:gridCol w="3422166"/>
                <a:gridCol w="233598"/>
                <a:gridCol w="473827"/>
                <a:gridCol w="663212"/>
                <a:gridCol w="663212"/>
                <a:gridCol w="663212"/>
                <a:gridCol w="663212"/>
                <a:gridCol w="663212"/>
                <a:gridCol w="663212"/>
                <a:gridCol w="663212"/>
                <a:gridCol w="663212"/>
              </a:tblGrid>
              <a:tr h="135809">
                <a:tc rowSpan="2">
                  <a:txBody>
                    <a:bodyPr/>
                    <a:lstStyle/>
                    <a:p>
                      <a:pPr algn="ctr" fontAlgn="ctr"/>
                      <a:r>
                        <a:rPr lang="en-IN" sz="900" b="1" i="0" u="none" strike="noStrike" dirty="0">
                          <a:solidFill>
                            <a:srgbClr val="000000"/>
                          </a:solidFill>
                          <a:effectLst/>
                          <a:latin typeface="Calibri" panose="020F0502020204030204" pitchFamily="34" charset="0"/>
                        </a:rPr>
                        <a:t>CAUSE OF DEATH</a:t>
                      </a:r>
                    </a:p>
                  </a:txBody>
                  <a:tcPr marL="0" marR="0" marT="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rowSpan="2" gridSpan="2">
                  <a:txBody>
                    <a:bodyPr/>
                    <a:lstStyle/>
                    <a:p>
                      <a:pPr algn="ctr" fontAlgn="ctr"/>
                      <a:r>
                        <a:rPr lang="en-IN" sz="900" b="1" i="0" u="none" strike="noStrike">
                          <a:solidFill>
                            <a:srgbClr val="000000"/>
                          </a:solidFill>
                          <a:effectLst/>
                          <a:latin typeface="Calibri" panose="020F0502020204030204" pitchFamily="34" charset="0"/>
                        </a:rPr>
                        <a:t>FINAL ICD CODES</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rowSpan="2" hMerge="1">
                  <a:txBody>
                    <a:bodyPr/>
                    <a:lstStyle/>
                    <a:p>
                      <a:pPr algn="l" fontAlgn="b"/>
                      <a:endParaRPr lang="en-IN" sz="8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l" fontAlgn="b"/>
                      <a:r>
                        <a:rPr lang="en-IN" sz="900" b="0" i="0" u="none" strike="noStrike" dirty="0">
                          <a:solidFill>
                            <a:srgbClr val="000000"/>
                          </a:solidFill>
                          <a:effectLst/>
                          <a:latin typeface="Calibri" panose="020F0502020204030204" pitchFamily="34" charset="0"/>
                        </a:rPr>
                        <a:t> </a:t>
                      </a: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gridSpan="8">
                  <a:txBody>
                    <a:bodyPr/>
                    <a:lstStyle/>
                    <a:p>
                      <a:pPr algn="ctr" fontAlgn="b"/>
                      <a:r>
                        <a:rPr lang="en-IN" sz="900" b="1" i="0" u="none" strike="noStrike">
                          <a:solidFill>
                            <a:srgbClr val="000000"/>
                          </a:solidFill>
                          <a:effectLst/>
                          <a:latin typeface="Calibri" panose="020F0502020204030204" pitchFamily="34" charset="0"/>
                        </a:rPr>
                        <a:t>AGE GROUP (% Deaths)</a:t>
                      </a: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r>
              <a:tr h="135809">
                <a:tc vMerge="1">
                  <a:txBody>
                    <a:bodyPr/>
                    <a:lstStyle/>
                    <a:p>
                      <a:endParaRPr lang="en-IN"/>
                    </a:p>
                  </a:txBody>
                  <a:tcPr/>
                </a:tc>
                <a:tc gridSpan="2" vMerge="1">
                  <a:txBody>
                    <a:bodyPr/>
                    <a:lstStyle/>
                    <a:p>
                      <a:endParaRPr lang="en-IN"/>
                    </a:p>
                  </a:txBody>
                  <a:tcPr/>
                </a:tc>
                <a:tc hMerge="1" vMerge="1">
                  <a:txBody>
                    <a:bodyPr/>
                    <a:lstStyle/>
                    <a:p>
                      <a:pPr algn="ctr" fontAlgn="ctr"/>
                      <a:endParaRPr lang="en-IN" sz="800" b="1" i="0" u="none" strike="noStrike">
                        <a:solidFill>
                          <a:srgbClr val="000000"/>
                        </a:solidFill>
                        <a:effectLst/>
                        <a:latin typeface="Calibri" panose="020F0502020204030204" pitchFamily="34"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IN" sz="900" b="1" i="0" u="none" strike="noStrike">
                          <a:solidFill>
                            <a:srgbClr val="000000"/>
                          </a:solidFill>
                          <a:effectLst/>
                          <a:latin typeface="Calibri" panose="020F0502020204030204" pitchFamily="34" charset="0"/>
                        </a:rPr>
                        <a:t>PERSON</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IN" sz="900" b="1" i="0" u="none" strike="noStrike" dirty="0">
                          <a:solidFill>
                            <a:srgbClr val="000000"/>
                          </a:solidFill>
                          <a:effectLst/>
                          <a:latin typeface="Calibri" panose="020F0502020204030204" pitchFamily="34" charset="0"/>
                        </a:rPr>
                        <a:t>0-4</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IN" sz="900" b="1" i="0" u="none" strike="noStrike">
                          <a:solidFill>
                            <a:srgbClr val="000000"/>
                          </a:solidFill>
                          <a:effectLst/>
                          <a:latin typeface="Calibri" panose="020F0502020204030204" pitchFamily="34" charset="0"/>
                        </a:rPr>
                        <a:t>5-14</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IN" sz="900" b="1" i="0" u="none" strike="noStrike">
                          <a:solidFill>
                            <a:srgbClr val="000000"/>
                          </a:solidFill>
                          <a:effectLst/>
                          <a:latin typeface="Calibri" panose="020F0502020204030204" pitchFamily="34" charset="0"/>
                        </a:rPr>
                        <a:t>15-29</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IN" sz="900" b="1" i="0" u="none" strike="noStrike">
                          <a:solidFill>
                            <a:srgbClr val="000000"/>
                          </a:solidFill>
                          <a:effectLst/>
                          <a:latin typeface="Calibri" panose="020F0502020204030204" pitchFamily="34" charset="0"/>
                        </a:rPr>
                        <a:t>30-44</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IN" sz="900" b="1" i="0" u="none" strike="noStrike">
                          <a:solidFill>
                            <a:srgbClr val="000000"/>
                          </a:solidFill>
                          <a:effectLst/>
                          <a:latin typeface="Calibri" panose="020F0502020204030204" pitchFamily="34" charset="0"/>
                        </a:rPr>
                        <a:t>45-54</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IN" sz="900" b="1" i="0" u="none" strike="noStrike">
                          <a:solidFill>
                            <a:srgbClr val="000000"/>
                          </a:solidFill>
                          <a:effectLst/>
                          <a:latin typeface="Calibri" panose="020F0502020204030204" pitchFamily="34" charset="0"/>
                        </a:rPr>
                        <a:t>55-69</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IN" sz="900" b="1" i="0" u="none" strike="noStrike">
                          <a:solidFill>
                            <a:srgbClr val="000000"/>
                          </a:solidFill>
                          <a:effectLst/>
                          <a:latin typeface="Calibri" panose="020F0502020204030204" pitchFamily="34" charset="0"/>
                        </a:rPr>
                        <a:t>70+</a:t>
                      </a:r>
                    </a:p>
                  </a:txBody>
                  <a:tcPr marL="0" marR="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IN" sz="900" b="1" i="0" u="none" strike="noStrike">
                          <a:solidFill>
                            <a:srgbClr val="000000"/>
                          </a:solidFill>
                          <a:effectLst/>
                          <a:latin typeface="Calibri" panose="020F0502020204030204" pitchFamily="34" charset="0"/>
                        </a:rPr>
                        <a:t>Total</a:t>
                      </a:r>
                    </a:p>
                  </a:txBody>
                  <a:tcPr marL="0" marR="0" marT="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r>
              <a:tr h="135809">
                <a:tc gridSpan="11">
                  <a:txBody>
                    <a:bodyPr/>
                    <a:lstStyle/>
                    <a:p>
                      <a:pPr algn="l" fontAlgn="b"/>
                      <a:r>
                        <a:rPr lang="en-IN" sz="900" b="0" i="0" u="none" strike="noStrike" dirty="0">
                          <a:solidFill>
                            <a:srgbClr val="000000"/>
                          </a:solidFill>
                          <a:effectLst/>
                          <a:latin typeface="Calibri" panose="020F0502020204030204" pitchFamily="34" charset="0"/>
                        </a:rPr>
                        <a:t>Communicable, maternal, perinatal and nutritional conditions</a:t>
                      </a:r>
                    </a:p>
                  </a:txBody>
                  <a:tcPr marL="10800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a:txBody>
                    <a:bodyPr/>
                    <a:lstStyle/>
                    <a:p>
                      <a:pPr algn="l" fontAlgn="b"/>
                      <a:r>
                        <a:rPr lang="en-IN" sz="900" b="0" i="0" u="none" strike="noStrike">
                          <a:solidFill>
                            <a:srgbClr val="000000"/>
                          </a:solidFill>
                          <a:effectLst/>
                          <a:latin typeface="Calibri" panose="020F0502020204030204" pitchFamily="34" charset="0"/>
                        </a:rPr>
                        <a:t> </a:t>
                      </a:r>
                    </a:p>
                  </a:txBody>
                  <a:tcPr marL="0" marR="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Tuberculosis</a:t>
                      </a:r>
                    </a:p>
                  </a:txBody>
                  <a:tcPr marL="10800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A15-A19,B90,J65</a:t>
                      </a:r>
                    </a:p>
                  </a:txBody>
                  <a:tcPr marL="0" marR="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6845</a:t>
                      </a:r>
                    </a:p>
                  </a:txBody>
                  <a:tcPr marL="0" marR="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0.2</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2.1</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5.1</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8.3</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7.3</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4.9</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1.9</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3.7</a:t>
                      </a:r>
                    </a:p>
                  </a:txBody>
                  <a:tcPr marL="0" marR="18000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DDEBF7"/>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HIV/AIDS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B20-B24,C46,D84,R75</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425</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0.1</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0.1</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0.2</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a:solidFill>
                            <a:srgbClr val="000000"/>
                          </a:solidFill>
                          <a:effectLst/>
                          <a:latin typeface="Calibri" panose="020F0502020204030204" pitchFamily="34" charset="0"/>
                        </a:rPr>
                        <a:t>Diarrhoeal diseases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A00-A09</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9361</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8.6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11.6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4.2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5.8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5.1</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a:solidFill>
                            <a:srgbClr val="000000"/>
                          </a:solidFill>
                          <a:effectLst/>
                          <a:latin typeface="Calibri" panose="020F0502020204030204" pitchFamily="34" charset="0"/>
                        </a:rPr>
                        <a:t>Malaria</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B50-B54</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3621</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7.7</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2.0</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Selected tropical diseases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A30,A71,A90-A99,B55-B58,B60-B83,B92</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771</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0.7</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0.3</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0.4</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Respiratory infections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H65-H68,H70-H71,J00-J22,J32,J36,J85-J86,P23,U04</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7155</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17.1</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6.5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0.9</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0.7</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0.9</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1.7</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2.9</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3.9</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375119">
                <a:tc>
                  <a:txBody>
                    <a:bodyPr/>
                    <a:lstStyle/>
                    <a:p>
                      <a:pPr algn="l" fontAlgn="b"/>
                      <a:r>
                        <a:rPr lang="en-IN" sz="900" b="0" i="0" u="none" strike="noStrike" dirty="0">
                          <a:solidFill>
                            <a:srgbClr val="000000"/>
                          </a:solidFill>
                          <a:effectLst/>
                          <a:latin typeface="Calibri" panose="020F0502020204030204" pitchFamily="34" charset="0"/>
                        </a:rPr>
                        <a:t>Acute bacterial sepsis &amp; severe Infections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A20-A28,A32,A38,A40-A49,A68,A70,A74-A79,B95-B96,H10,H60,I30,I32-I33,I39-I41,K02,K04-K05,K61,K65,K67,K81,L00-L04,L08,M00-M01,M60,M86,N10,N30,N34,N41,N49,N61,P36-P39,U80-U89</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1598</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0.9</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375119">
                <a:tc>
                  <a:txBody>
                    <a:bodyPr/>
                    <a:lstStyle/>
                    <a:p>
                      <a:pPr algn="l" fontAlgn="b"/>
                      <a:r>
                        <a:rPr lang="en-IN" sz="900" b="0" i="0" u="none" strike="noStrike" dirty="0">
                          <a:solidFill>
                            <a:srgbClr val="000000"/>
                          </a:solidFill>
                          <a:effectLst/>
                          <a:latin typeface="Calibri" panose="020F0502020204030204" pitchFamily="34" charset="0"/>
                        </a:rPr>
                        <a:t>Other infectious and parasitic diseases </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A31,A33,A35-A37,A39,A50-A67,A69,A80-A89,B00,B01-B09,B15-B17,B19,B25-B49,B59,B85-B89,B91,B94,B97-B99,G00-G09,N70-N74,P35,Y95</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2984</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3.7</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10.6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0.9</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1.6</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a:solidFill>
                            <a:srgbClr val="000000"/>
                          </a:solidFill>
                          <a:effectLst/>
                          <a:latin typeface="Calibri" panose="020F0502020204030204" pitchFamily="34" charset="0"/>
                        </a:rPr>
                        <a:t>Maternal conditions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O00-O99,A34,F53</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650</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4.0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0.4</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a:solidFill>
                            <a:srgbClr val="000000"/>
                          </a:solidFill>
                          <a:effectLst/>
                          <a:latin typeface="Calibri" panose="020F0502020204030204" pitchFamily="34" charset="0"/>
                        </a:rPr>
                        <a:t>Perinatal conditions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P00-P22,P24-P29,P50-P96,R95,R96**</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10271</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45.1</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5.6</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a:solidFill>
                            <a:srgbClr val="000000"/>
                          </a:solidFill>
                          <a:effectLst/>
                          <a:latin typeface="Calibri" panose="020F0502020204030204" pitchFamily="34" charset="0"/>
                        </a:rPr>
                        <a:t>Nutritional deficiencies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D50-D53,D64,E00-E02,E40-E46,E50-E64,X53-X54</a:t>
                      </a:r>
                    </a:p>
                  </a:txBody>
                  <a:tcPr marL="0" marR="0" marT="0" marB="0" anchor="b">
                    <a:lnL>
                      <a:noFill/>
                    </a:lnL>
                    <a:lnR>
                      <a:noFill/>
                    </a:lnR>
                    <a:lnT>
                      <a:noFill/>
                    </a:lnT>
                    <a:lnB>
                      <a:noFill/>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1235</a:t>
                      </a:r>
                    </a:p>
                  </a:txBody>
                  <a:tcPr marL="0" marR="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2.3</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0.7</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0.3</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0.3</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0.7</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a:solidFill>
                            <a:srgbClr val="000000"/>
                          </a:solidFill>
                          <a:effectLst/>
                          <a:latin typeface="Calibri" panose="020F0502020204030204" pitchFamily="34" charset="0"/>
                        </a:rPr>
                        <a:t>Fever of unknown origin</a:t>
                      </a:r>
                    </a:p>
                  </a:txBody>
                  <a:tcPr marL="108000" marR="0" marT="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DDEBF7"/>
                    </a:solidFill>
                  </a:tcPr>
                </a:tc>
                <a:tc gridSpan="2">
                  <a:txBody>
                    <a:bodyPr/>
                    <a:lstStyle/>
                    <a:p>
                      <a:pPr algn="l" fontAlgn="b"/>
                      <a:r>
                        <a:rPr lang="en-IN" sz="800" b="0" i="0" u="none" strike="noStrike" dirty="0">
                          <a:solidFill>
                            <a:srgbClr val="000000"/>
                          </a:solidFill>
                          <a:effectLst/>
                          <a:latin typeface="Calibri" panose="020F0502020204030204" pitchFamily="34" charset="0"/>
                        </a:rPr>
                        <a:t>R50</a:t>
                      </a:r>
                    </a:p>
                  </a:txBody>
                  <a:tcPr marL="0" marR="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hMerge="1">
                  <a:txBody>
                    <a:bodyPr/>
                    <a:lstStyle/>
                    <a:p>
                      <a:pPr algn="r" fontAlgn="b"/>
                      <a:endParaRPr lang="en-IN"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5804</a:t>
                      </a:r>
                    </a:p>
                  </a:txBody>
                  <a:tcPr marL="0" marR="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2.5</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5.1</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2.7</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2.0</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2.0</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3.0</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4.1</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3.2</a:t>
                      </a:r>
                    </a:p>
                  </a:txBody>
                  <a:tcPr marL="0" marR="180000" marT="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DDEBF7"/>
                    </a:solidFill>
                  </a:tcPr>
                </a:tc>
              </a:tr>
              <a:tr h="135809">
                <a:tc gridSpan="11">
                  <a:txBody>
                    <a:bodyPr/>
                    <a:lstStyle/>
                    <a:p>
                      <a:pPr algn="l" fontAlgn="b"/>
                      <a:r>
                        <a:rPr lang="en-IN" sz="900" b="0" i="0" u="none" strike="noStrike" dirty="0">
                          <a:solidFill>
                            <a:srgbClr val="000000"/>
                          </a:solidFill>
                          <a:effectLst/>
                          <a:latin typeface="Calibri" panose="020F0502020204030204" pitchFamily="34" charset="0"/>
                        </a:rPr>
                        <a:t>Non-communicable diseases</a:t>
                      </a:r>
                    </a:p>
                  </a:txBody>
                  <a:tcPr marL="10800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a:txBody>
                    <a:bodyPr/>
                    <a:lstStyle/>
                    <a:p>
                      <a:pPr algn="l" fontAlgn="b"/>
                      <a:r>
                        <a:rPr lang="en-IN" sz="900" b="0" i="0" u="none" strike="noStrike" dirty="0">
                          <a:solidFill>
                            <a:srgbClr val="000000"/>
                          </a:solidFill>
                          <a:effectLst/>
                          <a:latin typeface="Calibri" panose="020F0502020204030204" pitchFamily="34" charset="0"/>
                        </a:rPr>
                        <a:t> </a:t>
                      </a:r>
                    </a:p>
                  </a:txBody>
                  <a:tcPr marL="0" marR="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Malignant and other Neoplasms</a:t>
                      </a:r>
                    </a:p>
                  </a:txBody>
                  <a:tcPr marL="10800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C00-C45,C47-C97,D00-D48,N60,N62-N64,N87,R59</a:t>
                      </a:r>
                    </a:p>
                  </a:txBody>
                  <a:tcPr marL="0" marR="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11201</a:t>
                      </a:r>
                    </a:p>
                  </a:txBody>
                  <a:tcPr marL="0" marR="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hMerge="1">
                  <a:txBody>
                    <a:bodyPr/>
                    <a:lstStyle/>
                    <a:p>
                      <a:endParaRPr lang="en-IN"/>
                    </a:p>
                  </a:txBody>
                  <a:tcPr/>
                </a:tc>
                <a:tc>
                  <a:txBody>
                    <a:bodyPr/>
                    <a:lstStyle/>
                    <a:p>
                      <a:pPr algn="r" fontAlgn="b"/>
                      <a:r>
                        <a:rPr lang="en-IN" sz="900" b="0" i="0" u="none" strike="noStrike" dirty="0">
                          <a:solidFill>
                            <a:srgbClr val="000000"/>
                          </a:solidFill>
                          <a:effectLst/>
                          <a:latin typeface="Calibri" panose="020F0502020204030204" pitchFamily="34" charset="0"/>
                        </a:rPr>
                        <a:t>0.1</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0.9</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4.7</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9.7</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12.4</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9.5</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3.8</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6.1</a:t>
                      </a:r>
                    </a:p>
                  </a:txBody>
                  <a:tcPr marL="0" marR="18000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DDEBF7"/>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Diabetes mellitus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E10-E14</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4172</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2.7</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2.3</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250080">
                <a:tc>
                  <a:txBody>
                    <a:bodyPr/>
                    <a:lstStyle/>
                    <a:p>
                      <a:pPr algn="l" fontAlgn="b"/>
                      <a:r>
                        <a:rPr lang="en-IN" sz="900" b="0" i="0" u="none" strike="noStrike" dirty="0">
                          <a:solidFill>
                            <a:srgbClr val="000000"/>
                          </a:solidFill>
                          <a:effectLst/>
                          <a:latin typeface="Calibri" panose="020F0502020204030204" pitchFamily="34" charset="0"/>
                        </a:rPr>
                        <a:t>Neuro-psychiatric conditions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F00-F09,F11-F52,F54-F99,G10-G44,G47-G80,G90-G99,R26-R29,R40-R49,R56,R90</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1989</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0.8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3.7</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1.1</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250080">
                <a:tc>
                  <a:txBody>
                    <a:bodyPr/>
                    <a:lstStyle/>
                    <a:p>
                      <a:pPr algn="l" fontAlgn="b"/>
                      <a:r>
                        <a:rPr lang="en-IN" sz="900" b="0" i="0" u="none" strike="noStrike" dirty="0">
                          <a:solidFill>
                            <a:srgbClr val="000000"/>
                          </a:solidFill>
                          <a:effectLst/>
                          <a:latin typeface="Calibri" panose="020F0502020204030204" pitchFamily="34" charset="0"/>
                        </a:rPr>
                        <a:t>Cardiovascular diseases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G45-G46,G81-G83,I00-I28,I31,I34-I38,I42-I84,I86-I99,R00-R01,R03,R55,R96**</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42524</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0.2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7.5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20.6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33.3</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35.4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24.9</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23.3</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Respiratory diseases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J30-J31,J33-J35,J37-J64,J66-J84,J90-J99,R04-R06,R84,R91</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13984</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0.5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0.9</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4.8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11.1</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11.6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7.6</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250080">
                <a:tc>
                  <a:txBody>
                    <a:bodyPr/>
                    <a:lstStyle/>
                    <a:p>
                      <a:pPr algn="l" fontAlgn="b"/>
                      <a:r>
                        <a:rPr lang="en-IN" sz="900" b="0" i="0" u="none" strike="noStrike">
                          <a:solidFill>
                            <a:srgbClr val="000000"/>
                          </a:solidFill>
                          <a:effectLst/>
                          <a:latin typeface="Calibri" panose="020F0502020204030204" pitchFamily="34" charset="0"/>
                        </a:rPr>
                        <a:t>Digestive diseases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B18,F10,I85,K20-K60,K62-K63,K66,K70-K80,K82-K93,R10-R19,R63,R85,X45,Y15,Y90,Y91</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8993</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1.8</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6.4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7.2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11.4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9.3</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5.4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4.9</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250080">
                <a:tc>
                  <a:txBody>
                    <a:bodyPr/>
                    <a:lstStyle/>
                    <a:p>
                      <a:pPr algn="l" fontAlgn="b"/>
                      <a:r>
                        <a:rPr lang="en-IN" sz="900" b="0" i="0" u="none" strike="noStrike" dirty="0" err="1">
                          <a:solidFill>
                            <a:srgbClr val="000000"/>
                          </a:solidFill>
                          <a:effectLst/>
                          <a:latin typeface="Calibri" panose="020F0502020204030204" pitchFamily="34" charset="0"/>
                        </a:rPr>
                        <a:t>Genito</a:t>
                      </a:r>
                      <a:r>
                        <a:rPr lang="en-IN" sz="900" b="0" i="0" u="none" strike="noStrike" dirty="0">
                          <a:solidFill>
                            <a:srgbClr val="000000"/>
                          </a:solidFill>
                          <a:effectLst/>
                          <a:latin typeface="Calibri" panose="020F0502020204030204" pitchFamily="34" charset="0"/>
                        </a:rPr>
                        <a:t>-urinary diseases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N00-N08,N11-N29,N31-N33,N35-N40,N42-N48,N50-N51,N75-N86,N88-N99,R30-R39,R80,R82,R86,R87</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4797</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0.2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4.4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2.6</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Congenital anomalies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Q00-Q99</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1179</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4.4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0.1</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0.6</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375119">
                <a:tc>
                  <a:txBody>
                    <a:bodyPr/>
                    <a:lstStyle/>
                    <a:p>
                      <a:pPr algn="l" fontAlgn="b"/>
                      <a:r>
                        <a:rPr lang="en-IN" sz="900" b="0" i="0" u="none" strike="noStrike" dirty="0">
                          <a:solidFill>
                            <a:srgbClr val="000000"/>
                          </a:solidFill>
                          <a:effectLst/>
                          <a:latin typeface="Calibri" panose="020F0502020204030204" pitchFamily="34" charset="0"/>
                        </a:rPr>
                        <a:t>Other Non-Communicable Diseases</a:t>
                      </a:r>
                    </a:p>
                  </a:txBody>
                  <a:tcPr marL="108000" marR="0" marT="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D55-D63,D65-D83,D86-D89,E03-E07,E15-E16,E20-E35,E65-E90,H00-H06,H11-H59,H61-H62,H69,H72-H95,K00-K01,K03,K06-K14,L05,L10-L99,M02-M54,M61-M85,M87-M99,R20-R23,R70-R74,R76-R77,R81</a:t>
                      </a:r>
                    </a:p>
                  </a:txBody>
                  <a:tcPr marL="0" marR="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1122</a:t>
                      </a:r>
                    </a:p>
                  </a:txBody>
                  <a:tcPr marL="0" marR="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0.7</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3.7</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0.5</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0.4</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0.5</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0.5</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0.6</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0.6</a:t>
                      </a:r>
                    </a:p>
                  </a:txBody>
                  <a:tcPr marL="0" marR="180000" marT="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DDEBF7"/>
                    </a:solidFill>
                  </a:tcPr>
                </a:tc>
              </a:tr>
              <a:tr h="135809">
                <a:tc gridSpan="11">
                  <a:txBody>
                    <a:bodyPr/>
                    <a:lstStyle/>
                    <a:p>
                      <a:pPr algn="l" fontAlgn="b"/>
                      <a:r>
                        <a:rPr lang="en-IN" sz="900" b="0" i="0" u="none" strike="noStrike" dirty="0">
                          <a:solidFill>
                            <a:srgbClr val="000000"/>
                          </a:solidFill>
                          <a:effectLst/>
                          <a:latin typeface="Calibri" panose="020F0502020204030204" pitchFamily="34" charset="0"/>
                        </a:rPr>
                        <a:t>Injuries</a:t>
                      </a:r>
                    </a:p>
                  </a:txBody>
                  <a:tcPr marL="10800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a:txBody>
                    <a:bodyPr/>
                    <a:lstStyle/>
                    <a:p>
                      <a:pPr algn="l" fontAlgn="b"/>
                      <a:r>
                        <a:rPr lang="en-IN" sz="900" b="0" i="0" u="none" strike="noStrike" dirty="0">
                          <a:solidFill>
                            <a:srgbClr val="000000"/>
                          </a:solidFill>
                          <a:effectLst/>
                          <a:latin typeface="Calibri" panose="020F0502020204030204" pitchFamily="34" charset="0"/>
                        </a:rPr>
                        <a:t> </a:t>
                      </a:r>
                    </a:p>
                  </a:txBody>
                  <a:tcPr marL="0" marR="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Unintentional injuries: Motor Vehicle Accidents</a:t>
                      </a:r>
                    </a:p>
                  </a:txBody>
                  <a:tcPr marL="10800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V01-V89</a:t>
                      </a:r>
                    </a:p>
                  </a:txBody>
                  <a:tcPr marL="0" marR="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5373</a:t>
                      </a:r>
                    </a:p>
                  </a:txBody>
                  <a:tcPr marL="0" marR="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hMerge="1">
                  <a:txBody>
                    <a:bodyPr/>
                    <a:lstStyle/>
                    <a:p>
                      <a:endParaRPr lang="en-IN"/>
                    </a:p>
                  </a:txBody>
                  <a:tcPr/>
                </a:tc>
                <a:tc>
                  <a:txBody>
                    <a:bodyPr/>
                    <a:lstStyle/>
                    <a:p>
                      <a:pPr algn="r" fontAlgn="b"/>
                      <a:r>
                        <a:rPr lang="en-IN" sz="900" b="0" i="0" u="none" strike="noStrike" dirty="0">
                          <a:solidFill>
                            <a:srgbClr val="000000"/>
                          </a:solidFill>
                          <a:effectLst/>
                          <a:latin typeface="Calibri" panose="020F0502020204030204" pitchFamily="34" charset="0"/>
                        </a:rPr>
                        <a:t>0.5</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6.1</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13.7</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9.0</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4.6</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1.6</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0.6</a:t>
                      </a:r>
                    </a:p>
                  </a:txBody>
                  <a:tcPr marL="0" marR="180000" marT="0" marB="0" anchor="b">
                    <a:lnL>
                      <a:noFill/>
                    </a:lnL>
                    <a:lnR>
                      <a:noFill/>
                    </a:lnR>
                    <a:lnT w="12700" cap="flat" cmpd="sng" algn="ctr">
                      <a:solidFill>
                        <a:srgbClr val="000000"/>
                      </a:solidFill>
                      <a:prstDash val="solid"/>
                      <a:round/>
                      <a:headEnd type="none" w="med" len="med"/>
                      <a:tailEnd type="none" w="med" len="med"/>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2.9</a:t>
                      </a:r>
                    </a:p>
                  </a:txBody>
                  <a:tcPr marL="0" marR="18000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DDEBF7"/>
                    </a:solidFill>
                  </a:tcPr>
                </a:tc>
              </a:tr>
              <a:tr h="271619">
                <a:tc>
                  <a:txBody>
                    <a:bodyPr/>
                    <a:lstStyle/>
                    <a:p>
                      <a:pPr algn="l" fontAlgn="b"/>
                      <a:r>
                        <a:rPr lang="en-IN" sz="900" b="0" i="0" u="none" strike="noStrike" dirty="0">
                          <a:solidFill>
                            <a:srgbClr val="000000"/>
                          </a:solidFill>
                          <a:effectLst/>
                          <a:latin typeface="Calibri" panose="020F0502020204030204" pitchFamily="34" charset="0"/>
                        </a:rPr>
                        <a:t>Unintentional injuries: Other Than Motor Vehicle Accidents</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V90-V98,W00-W99,X00-X44,X46-X52,X57-X59,Y40-Y89</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8625</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4.0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20.5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10.9</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7.0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4.0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3.3</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3.6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4.7</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Intentional injuries: Suicide</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X60-X84</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4812</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2.3</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18.0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8.2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3.1</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0.3</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2.6</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a:solidFill>
                            <a:srgbClr val="000000"/>
                          </a:solidFill>
                          <a:effectLst/>
                          <a:latin typeface="Calibri" panose="020F0502020204030204" pitchFamily="34" charset="0"/>
                        </a:rPr>
                        <a:t>Intentional injuries: Other Than Suicide</a:t>
                      </a:r>
                    </a:p>
                  </a:txBody>
                  <a:tcPr marL="108000" marR="0" marT="0" marB="0" anchor="b">
                    <a:lnL w="12700" cap="flat" cmpd="sng" algn="ctr">
                      <a:solidFill>
                        <a:srgbClr val="000000"/>
                      </a:solidFill>
                      <a:prstDash val="solid"/>
                      <a:round/>
                      <a:headEnd type="none" w="med" len="med"/>
                      <a:tailEnd type="none" w="med" len="med"/>
                    </a:lnL>
                    <a:lnR>
                      <a:noFill/>
                    </a:lnR>
                    <a:lnT>
                      <a:noFill/>
                    </a:lnT>
                    <a:lnB>
                      <a:noFill/>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X85-Y09,Y35,Y36</a:t>
                      </a:r>
                    </a:p>
                  </a:txBody>
                  <a:tcPr marL="0" marR="0" marT="0" marB="0" anchor="b">
                    <a:lnL>
                      <a:noFill/>
                    </a:lnL>
                    <a:lnR>
                      <a:noFill/>
                    </a:lnR>
                    <a:lnT>
                      <a:noFill/>
                    </a:lnT>
                    <a:lnB>
                      <a:noFill/>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558</a:t>
                      </a:r>
                    </a:p>
                  </a:txBody>
                  <a:tcPr marL="0" marR="0" marT="0" marB="0" anchor="b">
                    <a:lnL>
                      <a:noFill/>
                    </a:lnL>
                    <a:lnR>
                      <a:noFill/>
                    </a:lnR>
                    <a:lnT>
                      <a:noFill/>
                    </a:lnT>
                    <a:lnB>
                      <a:noFill/>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0.1</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0.6</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1.5</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1.2</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0.4</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0.1</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a:noFill/>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0.3</a:t>
                      </a:r>
                    </a:p>
                  </a:txBody>
                  <a:tcPr marL="0" marR="180000" marT="0" marB="0" anchor="b">
                    <a:lnL>
                      <a:noFill/>
                    </a:lnL>
                    <a:lnR w="12700" cap="flat" cmpd="sng" algn="ctr">
                      <a:solidFill>
                        <a:srgbClr val="000000"/>
                      </a:solidFill>
                      <a:prstDash val="solid"/>
                      <a:round/>
                      <a:headEnd type="none" w="med" len="med"/>
                      <a:tailEnd type="none" w="med" len="med"/>
                    </a:lnR>
                    <a:lnT>
                      <a:noFill/>
                    </a:lnT>
                    <a:lnB>
                      <a:noFill/>
                    </a:lnB>
                    <a:solidFill>
                      <a:srgbClr val="DDEBF7"/>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Injuries of Undetermined Intent</a:t>
                      </a:r>
                    </a:p>
                  </a:txBody>
                  <a:tcPr marL="108000" marR="0" marT="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Y10-Y14,Y16-Y34,Y96-Y98</a:t>
                      </a:r>
                    </a:p>
                  </a:txBody>
                  <a:tcPr marL="0" marR="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195</a:t>
                      </a:r>
                    </a:p>
                  </a:txBody>
                  <a:tcPr marL="0" marR="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hMerge="1">
                  <a:txBody>
                    <a:bodyPr/>
                    <a:lstStyle/>
                    <a:p>
                      <a:endParaRPr lang="en-IN"/>
                    </a:p>
                  </a:txBody>
                  <a:tcPr/>
                </a:tc>
                <a:tc>
                  <a:txBody>
                    <a:bodyPr/>
                    <a:lstStyle/>
                    <a:p>
                      <a:pPr algn="r" fontAlgn="b"/>
                      <a:r>
                        <a:rPr lang="en-IN" sz="900" b="0" i="0" u="none" strike="noStrike">
                          <a:solidFill>
                            <a:srgbClr val="000000"/>
                          </a:solidFill>
                          <a:effectLst/>
                          <a:latin typeface="Calibri" panose="020F0502020204030204" pitchFamily="34" charset="0"/>
                        </a:rPr>
                        <a:t>0.0</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0.4</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0.6</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a:solidFill>
                            <a:srgbClr val="000000"/>
                          </a:solidFill>
                          <a:effectLst/>
                          <a:latin typeface="Calibri" panose="020F0502020204030204" pitchFamily="34" charset="0"/>
                        </a:rPr>
                        <a:t>0.3</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0.1</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0.1</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0.0</a:t>
                      </a:r>
                    </a:p>
                  </a:txBody>
                  <a:tcPr marL="0" marR="180000" marT="0" marB="0" anchor="b">
                    <a:lnL>
                      <a:noFill/>
                    </a:lnL>
                    <a:lnR>
                      <a:noFill/>
                    </a:lnR>
                    <a:lnT>
                      <a:noFill/>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0.1</a:t>
                      </a:r>
                    </a:p>
                  </a:txBody>
                  <a:tcPr marL="0" marR="180000" marT="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DDEBF7"/>
                    </a:solidFill>
                  </a:tcPr>
                </a:tc>
              </a:tr>
              <a:tr h="135809">
                <a:tc gridSpan="11">
                  <a:txBody>
                    <a:bodyPr/>
                    <a:lstStyle/>
                    <a:p>
                      <a:pPr algn="l" fontAlgn="b"/>
                      <a:r>
                        <a:rPr lang="en-IN" sz="900" b="0" i="0" u="none" strike="noStrike" dirty="0">
                          <a:solidFill>
                            <a:srgbClr val="000000"/>
                          </a:solidFill>
                          <a:effectLst/>
                          <a:latin typeface="Calibri" panose="020F0502020204030204" pitchFamily="34" charset="0"/>
                        </a:rPr>
                        <a:t>Symptoms, signs and Ill-defined conditions</a:t>
                      </a:r>
                    </a:p>
                  </a:txBody>
                  <a:tcPr marL="10800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a:txBody>
                    <a:bodyPr/>
                    <a:lstStyle/>
                    <a:p>
                      <a:pPr algn="l" fontAlgn="b"/>
                      <a:r>
                        <a:rPr lang="en-IN" sz="900" b="0" i="0" u="none" strike="noStrike" dirty="0">
                          <a:solidFill>
                            <a:srgbClr val="000000"/>
                          </a:solidFill>
                          <a:effectLst/>
                          <a:latin typeface="Calibri" panose="020F0502020204030204" pitchFamily="34" charset="0"/>
                        </a:rPr>
                        <a:t> </a:t>
                      </a:r>
                    </a:p>
                  </a:txBody>
                  <a:tcPr marL="0" marR="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r>
              <a:tr h="271619">
                <a:tc>
                  <a:txBody>
                    <a:bodyPr/>
                    <a:lstStyle/>
                    <a:p>
                      <a:pPr algn="l" fontAlgn="b"/>
                      <a:r>
                        <a:rPr lang="en-IN" sz="900" b="0" i="0" u="none" strike="noStrike" dirty="0">
                          <a:solidFill>
                            <a:srgbClr val="000000"/>
                          </a:solidFill>
                          <a:effectLst/>
                          <a:latin typeface="Calibri" panose="020F0502020204030204" pitchFamily="34" charset="0"/>
                        </a:rPr>
                        <a:t>Ill-defined/ All other </a:t>
                      </a:r>
                      <a:r>
                        <a:rPr lang="en-IN" sz="900" b="0" i="0" u="none" strike="noStrike" dirty="0" err="1">
                          <a:solidFill>
                            <a:srgbClr val="000000"/>
                          </a:solidFill>
                          <a:effectLst/>
                          <a:latin typeface="Calibri" panose="020F0502020204030204" pitchFamily="34" charset="0"/>
                        </a:rPr>
                        <a:t>symptoms,signs</a:t>
                      </a:r>
                      <a:r>
                        <a:rPr lang="en-IN" sz="900" b="0" i="0" u="none" strike="noStrike" dirty="0">
                          <a:solidFill>
                            <a:srgbClr val="000000"/>
                          </a:solidFill>
                          <a:effectLst/>
                          <a:latin typeface="Calibri" panose="020F0502020204030204" pitchFamily="34" charset="0"/>
                        </a:rPr>
                        <a:t> and abnormal clinical and laboratory </a:t>
                      </a:r>
                      <a:r>
                        <a:rPr lang="en-IN" sz="900" b="0" i="0" u="none" strike="noStrike" dirty="0" smtClean="0">
                          <a:solidFill>
                            <a:srgbClr val="000000"/>
                          </a:solidFill>
                          <a:effectLst/>
                          <a:latin typeface="Calibri" panose="020F0502020204030204" pitchFamily="34" charset="0"/>
                        </a:rPr>
                        <a:t>findings</a:t>
                      </a:r>
                      <a:endParaRPr lang="en-IN" sz="900" b="0" i="0" u="none" strike="noStrike" dirty="0">
                        <a:solidFill>
                          <a:srgbClr val="000000"/>
                        </a:solidFill>
                        <a:effectLst/>
                        <a:latin typeface="Calibri" panose="020F0502020204030204" pitchFamily="34" charset="0"/>
                      </a:endParaRPr>
                    </a:p>
                  </a:txBody>
                  <a:tcPr marL="10800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800" b="0" i="0" u="none" strike="noStrike" dirty="0">
                          <a:solidFill>
                            <a:srgbClr val="000000"/>
                          </a:solidFill>
                          <a:effectLst/>
                          <a:latin typeface="Calibri" panose="020F0502020204030204" pitchFamily="34" charset="0"/>
                        </a:rPr>
                        <a:t>R02,R07-R09,R25,R51-R54,R57-R58,R60-R62,R64-R69,R78-R79,R83,R89,R92-R94,R96**,R98-R99</a:t>
                      </a: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gridSpan="2">
                  <a:txBody>
                    <a:bodyPr/>
                    <a:lstStyle/>
                    <a:p>
                      <a:pPr algn="r" fontAlgn="b"/>
                      <a:r>
                        <a:rPr lang="en-IN" sz="900" b="0" i="0" u="none" strike="noStrike">
                          <a:solidFill>
                            <a:srgbClr val="000000"/>
                          </a:solidFill>
                          <a:effectLst/>
                          <a:latin typeface="Calibri" panose="020F0502020204030204" pitchFamily="34" charset="0"/>
                        </a:rPr>
                        <a:t>22583</a:t>
                      </a: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hMerge="1">
                  <a:txBody>
                    <a:bodyPr/>
                    <a:lstStyle/>
                    <a:p>
                      <a:endParaRPr lang="en-IN"/>
                    </a:p>
                  </a:txBody>
                  <a:tcPr/>
                </a:tc>
                <a:tc>
                  <a:txBody>
                    <a:bodyPr/>
                    <a:lstStyle/>
                    <a:p>
                      <a:pPr algn="r" fontAlgn="b"/>
                      <a:r>
                        <a:rPr lang="en-IN" sz="900" b="0" i="0" u="none" strike="noStrike" dirty="0">
                          <a:solidFill>
                            <a:srgbClr val="000000"/>
                          </a:solidFill>
                          <a:effectLst/>
                          <a:latin typeface="Calibri" panose="020F0502020204030204" pitchFamily="34" charset="0"/>
                        </a:rPr>
                        <a:t>0.9</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2.5</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2.2</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1.6</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1.7</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5.6</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29.0</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900" b="0" i="0" u="none" strike="noStrike" dirty="0">
                          <a:solidFill>
                            <a:srgbClr val="000000"/>
                          </a:solidFill>
                          <a:effectLst/>
                          <a:latin typeface="Calibri" panose="020F0502020204030204" pitchFamily="34" charset="0"/>
                        </a:rPr>
                        <a:t>12.4</a:t>
                      </a:r>
                    </a:p>
                  </a:txBody>
                  <a:tcPr marL="0" marR="18000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r>
              <a:tr h="135809">
                <a:tc>
                  <a:txBody>
                    <a:bodyPr/>
                    <a:lstStyle/>
                    <a:p>
                      <a:pPr algn="l" fontAlgn="b"/>
                      <a:r>
                        <a:rPr lang="en-IN" sz="900" b="0" i="0" u="none" strike="noStrike" dirty="0">
                          <a:solidFill>
                            <a:srgbClr val="000000"/>
                          </a:solidFill>
                          <a:effectLst/>
                          <a:latin typeface="Calibri" panose="020F0502020204030204" pitchFamily="34" charset="0"/>
                        </a:rPr>
                        <a:t>Total</a:t>
                      </a:r>
                    </a:p>
                  </a:txBody>
                  <a:tcPr marL="0" marR="0" marT="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a:txBody>
                    <a:bodyPr/>
                    <a:lstStyle/>
                    <a:p>
                      <a:pPr algn="l" fontAlgn="b"/>
                      <a:r>
                        <a:rPr lang="en-IN" sz="900" b="0" i="0" u="none" strike="noStrike" dirty="0">
                          <a:solidFill>
                            <a:srgbClr val="000000"/>
                          </a:solidFill>
                          <a:effectLst/>
                          <a:latin typeface="Calibri" panose="020F0502020204030204" pitchFamily="34" charset="0"/>
                        </a:rPr>
                        <a:t> </a:t>
                      </a: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gridSpan="2">
                  <a:txBody>
                    <a:bodyPr/>
                    <a:lstStyle/>
                    <a:p>
                      <a:pPr algn="r" fontAlgn="b"/>
                      <a:r>
                        <a:rPr lang="en-IN" sz="900" b="0" i="0" u="none" strike="noStrike">
                          <a:solidFill>
                            <a:srgbClr val="000000"/>
                          </a:solidFill>
                          <a:effectLst/>
                          <a:latin typeface="Calibri" panose="020F0502020204030204" pitchFamily="34" charset="0"/>
                        </a:rPr>
                        <a:t>182827</a:t>
                      </a: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hMerge="1">
                  <a:txBody>
                    <a:bodyPr/>
                    <a:lstStyle/>
                    <a:p>
                      <a:endParaRPr lang="en-IN"/>
                    </a:p>
                  </a:txBody>
                  <a:tcPr/>
                </a:tc>
                <a:tc>
                  <a:txBody>
                    <a:bodyPr/>
                    <a:lstStyle/>
                    <a:p>
                      <a:pPr algn="r" fontAlgn="b"/>
                      <a:r>
                        <a:rPr lang="en-IN" sz="900" b="0" i="0" u="none" strike="noStrike" dirty="0">
                          <a:solidFill>
                            <a:srgbClr val="000000"/>
                          </a:solidFill>
                          <a:effectLst/>
                          <a:latin typeface="Calibri" panose="020F0502020204030204" pitchFamily="34" charset="0"/>
                        </a:rPr>
                        <a:t>100.0</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a:txBody>
                    <a:bodyPr/>
                    <a:lstStyle/>
                    <a:p>
                      <a:pPr algn="r" fontAlgn="b"/>
                      <a:r>
                        <a:rPr lang="en-IN" sz="900" b="0" i="0" u="none" strike="noStrike">
                          <a:solidFill>
                            <a:srgbClr val="000000"/>
                          </a:solidFill>
                          <a:effectLst/>
                          <a:latin typeface="Calibri" panose="020F0502020204030204" pitchFamily="34" charset="0"/>
                        </a:rPr>
                        <a:t>100.0</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a:txBody>
                    <a:bodyPr/>
                    <a:lstStyle/>
                    <a:p>
                      <a:pPr algn="r" fontAlgn="b"/>
                      <a:r>
                        <a:rPr lang="en-IN" sz="900" b="0" i="0" u="none" strike="noStrike">
                          <a:solidFill>
                            <a:srgbClr val="000000"/>
                          </a:solidFill>
                          <a:effectLst/>
                          <a:latin typeface="Calibri" panose="020F0502020204030204" pitchFamily="34" charset="0"/>
                        </a:rPr>
                        <a:t>100.0</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a:txBody>
                    <a:bodyPr/>
                    <a:lstStyle/>
                    <a:p>
                      <a:pPr algn="r" fontAlgn="b"/>
                      <a:r>
                        <a:rPr lang="en-IN" sz="900" b="0" i="0" u="none" strike="noStrike">
                          <a:solidFill>
                            <a:srgbClr val="000000"/>
                          </a:solidFill>
                          <a:effectLst/>
                          <a:latin typeface="Calibri" panose="020F0502020204030204" pitchFamily="34" charset="0"/>
                        </a:rPr>
                        <a:t>100.0</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a:txBody>
                    <a:bodyPr/>
                    <a:lstStyle/>
                    <a:p>
                      <a:pPr algn="r" fontAlgn="b"/>
                      <a:r>
                        <a:rPr lang="en-IN" sz="900" b="0" i="0" u="none" strike="noStrike">
                          <a:solidFill>
                            <a:srgbClr val="000000"/>
                          </a:solidFill>
                          <a:effectLst/>
                          <a:latin typeface="Calibri" panose="020F0502020204030204" pitchFamily="34" charset="0"/>
                        </a:rPr>
                        <a:t>100.0</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a:txBody>
                    <a:bodyPr/>
                    <a:lstStyle/>
                    <a:p>
                      <a:pPr algn="r" fontAlgn="b"/>
                      <a:r>
                        <a:rPr lang="en-IN" sz="900" b="0" i="0" u="none" strike="noStrike" dirty="0">
                          <a:solidFill>
                            <a:srgbClr val="000000"/>
                          </a:solidFill>
                          <a:effectLst/>
                          <a:latin typeface="Calibri" panose="020F0502020204030204" pitchFamily="34" charset="0"/>
                        </a:rPr>
                        <a:t>100.0</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a:txBody>
                    <a:bodyPr/>
                    <a:lstStyle/>
                    <a:p>
                      <a:pPr algn="r" fontAlgn="b"/>
                      <a:r>
                        <a:rPr lang="en-IN" sz="900" b="0" i="0" u="none" strike="noStrike">
                          <a:solidFill>
                            <a:srgbClr val="000000"/>
                          </a:solidFill>
                          <a:effectLst/>
                          <a:latin typeface="Calibri" panose="020F0502020204030204" pitchFamily="34" charset="0"/>
                        </a:rPr>
                        <a:t>100.0</a:t>
                      </a:r>
                    </a:p>
                  </a:txBody>
                  <a:tcPr marL="0" marR="18000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a:txBody>
                    <a:bodyPr/>
                    <a:lstStyle/>
                    <a:p>
                      <a:pPr algn="r" fontAlgn="b"/>
                      <a:r>
                        <a:rPr lang="en-IN" sz="900" b="0" i="0" u="none" strike="noStrike" dirty="0">
                          <a:solidFill>
                            <a:srgbClr val="000000"/>
                          </a:solidFill>
                          <a:effectLst/>
                          <a:latin typeface="Calibri" panose="020F0502020204030204" pitchFamily="34" charset="0"/>
                        </a:rPr>
                        <a:t>100.0</a:t>
                      </a:r>
                    </a:p>
                  </a:txBody>
                  <a:tcPr marL="0" marR="180000" marT="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r>
            </a:tbl>
          </a:graphicData>
        </a:graphic>
      </p:graphicFrame>
      <p:sp>
        <p:nvSpPr>
          <p:cNvPr id="4" name="TextBox 3"/>
          <p:cNvSpPr txBox="1"/>
          <p:nvPr/>
        </p:nvSpPr>
        <p:spPr>
          <a:xfrm>
            <a:off x="342901" y="6596390"/>
            <a:ext cx="11706224" cy="261610"/>
          </a:xfrm>
          <a:prstGeom prst="rect">
            <a:avLst/>
          </a:prstGeom>
          <a:noFill/>
        </p:spPr>
        <p:txBody>
          <a:bodyPr wrap="square" rtlCol="0">
            <a:spAutoFit/>
          </a:bodyPr>
          <a:lstStyle/>
          <a:p>
            <a:r>
              <a:rPr lang="en-US" sz="1100" dirty="0" smtClean="0">
                <a:latin typeface="Calibri" pitchFamily="34" charset="0"/>
              </a:rPr>
              <a:t>** R96-Sudden deaths are in ‘</a:t>
            </a:r>
            <a:r>
              <a:rPr lang="en-US" sz="1100" dirty="0" err="1" smtClean="0">
                <a:latin typeface="Calibri" pitchFamily="34" charset="0"/>
              </a:rPr>
              <a:t>perinatal</a:t>
            </a:r>
            <a:r>
              <a:rPr lang="en-US" sz="1100" dirty="0" smtClean="0">
                <a:latin typeface="Calibri" pitchFamily="34" charset="0"/>
              </a:rPr>
              <a:t> conditions’(when age &lt;1 year), in ‘cardiovascular diseases’(when age &gt;30 year) and else in ‘ill-defined conditions’.</a:t>
            </a:r>
            <a:endParaRPr lang="en-US" sz="1100" dirty="0">
              <a:latin typeface="Calibri" pitchFamily="34" charset="0"/>
            </a:endParaRPr>
          </a:p>
        </p:txBody>
      </p:sp>
    </p:spTree>
    <p:extLst>
      <p:ext uri="{BB962C8B-B14F-4D97-AF65-F5344CB8AC3E}">
        <p14:creationId xmlns="" xmlns:p14="http://schemas.microsoft.com/office/powerpoint/2010/main" val="300082814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9788" y="176282"/>
            <a:ext cx="10515600" cy="608910"/>
          </a:xfrm>
        </p:spPr>
        <p:txBody>
          <a:bodyPr>
            <a:noAutofit/>
          </a:bodyPr>
          <a:lstStyle/>
          <a:p>
            <a:pPr algn="ctr"/>
            <a:r>
              <a:rPr lang="en-US" sz="2800" b="1" dirty="0" smtClean="0"/>
              <a:t>Top Ten Causes of Deaths –All Ages :2010-2013</a:t>
            </a:r>
            <a:endParaRPr lang="en-IN" sz="2800" b="1" dirty="0"/>
          </a:p>
        </p:txBody>
      </p:sp>
      <p:sp>
        <p:nvSpPr>
          <p:cNvPr id="17" name="Text Placeholder 16"/>
          <p:cNvSpPr>
            <a:spLocks noGrp="1"/>
          </p:cNvSpPr>
          <p:nvPr>
            <p:ph type="body" idx="1"/>
          </p:nvPr>
        </p:nvSpPr>
        <p:spPr>
          <a:xfrm>
            <a:off x="205599" y="5537545"/>
            <a:ext cx="11393365" cy="1062037"/>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2000" dirty="0" smtClean="0">
                <a:solidFill>
                  <a:srgbClr val="FF0000"/>
                </a:solidFill>
                <a:latin typeface="Lucida Sans Typewriter" pitchFamily="49" charset="0"/>
              </a:rPr>
              <a:t>Top Ten Causes of Deaths during 2010-13 and 2004-06 remained same.</a:t>
            </a:r>
          </a:p>
          <a:p>
            <a:pPr marL="342900" indent="-342900" algn="just">
              <a:buFont typeface="Arial" panose="020B0604020202020204" pitchFamily="34" charset="0"/>
              <a:buChar char="•"/>
            </a:pPr>
            <a:r>
              <a:rPr lang="en-US" sz="2000" dirty="0" smtClean="0">
                <a:solidFill>
                  <a:srgbClr val="FF0000"/>
                </a:solidFill>
                <a:latin typeface="Lucida Sans Typewriter" pitchFamily="49" charset="0"/>
              </a:rPr>
              <a:t>Top 2 causes have retained their position and accounts for 8.1% more deaths than in 2004-06.</a:t>
            </a:r>
          </a:p>
          <a:p>
            <a:pPr marL="342900" indent="-342900" algn="just"/>
            <a:endParaRPr lang="en-IN" sz="2000" dirty="0">
              <a:solidFill>
                <a:srgbClr val="FF0000"/>
              </a:solidFill>
              <a:latin typeface="Lucida Sans Typewriter" pitchFamily="49" charset="0"/>
            </a:endParaRPr>
          </a:p>
        </p:txBody>
      </p:sp>
      <p:graphicFrame>
        <p:nvGraphicFramePr>
          <p:cNvPr id="7" name="Chart 6"/>
          <p:cNvGraphicFramePr>
            <a:graphicFrameLocks noGrp="1"/>
          </p:cNvGraphicFramePr>
          <p:nvPr>
            <p:extLst>
              <p:ext uri="{D42A27DB-BD31-4B8C-83A1-F6EECF244321}">
                <p14:modId xmlns="" xmlns:p14="http://schemas.microsoft.com/office/powerpoint/2010/main" val="2954350781"/>
              </p:ext>
            </p:extLst>
          </p:nvPr>
        </p:nvGraphicFramePr>
        <p:xfrm>
          <a:off x="205599" y="1023731"/>
          <a:ext cx="5529279" cy="439309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Table 7"/>
          <p:cNvGraphicFramePr>
            <a:graphicFrameLocks noGrp="1"/>
          </p:cNvGraphicFramePr>
          <p:nvPr>
            <p:extLst/>
          </p:nvPr>
        </p:nvGraphicFramePr>
        <p:xfrm>
          <a:off x="5848831" y="1054742"/>
          <a:ext cx="5750133" cy="4391900"/>
        </p:xfrm>
        <a:graphic>
          <a:graphicData uri="http://schemas.openxmlformats.org/drawingml/2006/table">
            <a:tbl>
              <a:tblPr/>
              <a:tblGrid>
                <a:gridCol w="457230"/>
                <a:gridCol w="3483981"/>
                <a:gridCol w="566531"/>
                <a:gridCol w="616226"/>
                <a:gridCol w="626165"/>
              </a:tblGrid>
              <a:tr h="161872">
                <a:tc rowSpan="2">
                  <a:txBody>
                    <a:bodyPr/>
                    <a:lstStyle/>
                    <a:p>
                      <a:pPr algn="ctr" rtl="0" fontAlgn="ctr"/>
                      <a:r>
                        <a:rPr lang="en-IN" sz="1000" b="1" i="0" u="none" strike="noStrike" dirty="0">
                          <a:solidFill>
                            <a:srgbClr val="000000"/>
                          </a:solidFill>
                          <a:effectLst/>
                          <a:latin typeface="Calibri" panose="020F0502020204030204" pitchFamily="34" charset="0"/>
                        </a:rPr>
                        <a:t>Rank</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rowSpan="2">
                  <a:txBody>
                    <a:bodyPr/>
                    <a:lstStyle/>
                    <a:p>
                      <a:pPr algn="ctr" rtl="0" fontAlgn="ctr"/>
                      <a:r>
                        <a:rPr lang="en-IN" sz="1000" b="1" i="0" u="none" strike="noStrike">
                          <a:solidFill>
                            <a:srgbClr val="000000"/>
                          </a:solidFill>
                          <a:effectLst/>
                          <a:latin typeface="Calibri" panose="020F0502020204030204" pitchFamily="34" charset="0"/>
                        </a:rPr>
                        <a:t>Causes of Death</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gridSpan="3">
                  <a:txBody>
                    <a:bodyPr/>
                    <a:lstStyle/>
                    <a:p>
                      <a:pPr algn="ctr" rtl="0" fontAlgn="b"/>
                      <a:r>
                        <a:rPr lang="en-IN" sz="1000" b="1" i="0" u="none" strike="noStrike">
                          <a:solidFill>
                            <a:srgbClr val="000000"/>
                          </a:solidFill>
                          <a:effectLst/>
                          <a:latin typeface="Calibri" panose="020F0502020204030204" pitchFamily="34" charset="0"/>
                        </a:rPr>
                        <a:t>No of Deaths (%)</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161872">
                <a:tc vMerge="1">
                  <a:txBody>
                    <a:bodyPr/>
                    <a:lstStyle/>
                    <a:p>
                      <a:endParaRPr lang="en-IN"/>
                    </a:p>
                  </a:txBody>
                  <a:tcPr/>
                </a:tc>
                <a:tc vMerge="1">
                  <a:txBody>
                    <a:bodyPr/>
                    <a:lstStyle/>
                    <a:p>
                      <a:endParaRPr lang="en-IN"/>
                    </a:p>
                  </a:txBody>
                  <a:tcPr/>
                </a:tc>
                <a:tc>
                  <a:txBody>
                    <a:bodyPr/>
                    <a:lstStyle/>
                    <a:p>
                      <a:pPr algn="ctr" rtl="0" fontAlgn="b"/>
                      <a:r>
                        <a:rPr lang="en-IN" sz="1000" b="1" i="0" u="none" strike="noStrike" dirty="0">
                          <a:solidFill>
                            <a:srgbClr val="000000"/>
                          </a:solidFill>
                          <a:effectLst/>
                          <a:latin typeface="Calibri" panose="020F0502020204030204" pitchFamily="34" charset="0"/>
                        </a:rPr>
                        <a:t>Male</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000" b="1" i="0" u="none" strike="noStrike">
                          <a:solidFill>
                            <a:srgbClr val="000000"/>
                          </a:solidFill>
                          <a:effectLst/>
                          <a:latin typeface="Calibri" panose="020F0502020204030204" pitchFamily="34" charset="0"/>
                        </a:rPr>
                        <a:t>Female</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000" b="1" i="0" u="none" strike="noStrike">
                          <a:solidFill>
                            <a:srgbClr val="000000"/>
                          </a:solidFill>
                          <a:effectLst/>
                          <a:latin typeface="Calibri" panose="020F0502020204030204" pitchFamily="34" charset="0"/>
                        </a:rPr>
                        <a:t>Person</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r>
              <a:tr h="310569">
                <a:tc>
                  <a:txBody>
                    <a:bodyPr/>
                    <a:lstStyle/>
                    <a:p>
                      <a:pPr algn="ctr" fontAlgn="b"/>
                      <a:r>
                        <a:rPr lang="en-IN" sz="1100" b="0" i="0" u="none" strike="noStrike" dirty="0">
                          <a:solidFill>
                            <a:srgbClr val="000000"/>
                          </a:solidFill>
                          <a:effectLst/>
                          <a:latin typeface="Calibri" panose="020F0502020204030204" pitchFamily="34" charset="0"/>
                        </a:rPr>
                        <a:t>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l" fontAlgn="b"/>
                      <a:r>
                        <a:rPr lang="en-IN" sz="1100" b="0" i="0" u="none" strike="noStrike" dirty="0">
                          <a:solidFill>
                            <a:srgbClr val="000000"/>
                          </a:solidFill>
                          <a:effectLst/>
                          <a:latin typeface="Calibri" panose="020F0502020204030204" pitchFamily="34" charset="0"/>
                        </a:rPr>
                        <a:t>Cardiovascular diseases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25.1</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20.8</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23.3</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r>
              <a:tr h="356118">
                <a:tc>
                  <a:txBody>
                    <a:bodyPr/>
                    <a:lstStyle/>
                    <a:p>
                      <a:pPr algn="ctr" fontAlgn="b"/>
                      <a:r>
                        <a:rPr lang="en-IN" sz="1100" b="0" i="0" u="none" strike="noStrike">
                          <a:solidFill>
                            <a:srgbClr val="000000"/>
                          </a:solidFill>
                          <a:effectLst/>
                          <a:latin typeface="Calibri" panose="020F0502020204030204" pitchFamily="34" charset="0"/>
                        </a:rPr>
                        <a:t>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l" fontAlgn="b"/>
                      <a:r>
                        <a:rPr lang="en-IN" sz="1100" b="0" i="0" u="none" strike="noStrike" dirty="0">
                          <a:solidFill>
                            <a:srgbClr val="000000"/>
                          </a:solidFill>
                          <a:effectLst/>
                          <a:latin typeface="Calibri" panose="020F0502020204030204" pitchFamily="34" charset="0"/>
                        </a:rPr>
                        <a:t>Ill-defined/ All other symptoms</a:t>
                      </a:r>
                      <a:r>
                        <a:rPr lang="en-IN" sz="1100" b="0" i="0" u="none" strike="noStrike" dirty="0" smtClean="0">
                          <a:solidFill>
                            <a:srgbClr val="000000"/>
                          </a:solidFill>
                          <a:effectLst/>
                          <a:latin typeface="Calibri" panose="020F0502020204030204" pitchFamily="34" charset="0"/>
                        </a:rPr>
                        <a:t>, signs </a:t>
                      </a:r>
                      <a:r>
                        <a:rPr lang="en-IN" sz="1100" b="0" i="0" u="none" strike="noStrike" dirty="0">
                          <a:solidFill>
                            <a:srgbClr val="000000"/>
                          </a:solidFill>
                          <a:effectLst/>
                          <a:latin typeface="Calibri" panose="020F0502020204030204" pitchFamily="34" charset="0"/>
                        </a:rPr>
                        <a:t>and abnormal clinical and laboratory findings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10.0</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dirty="0">
                          <a:solidFill>
                            <a:srgbClr val="000000"/>
                          </a:solidFill>
                          <a:effectLst/>
                          <a:latin typeface="Calibri" panose="020F0502020204030204" pitchFamily="34" charset="0"/>
                        </a:rPr>
                        <a:t>15.4</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dirty="0">
                          <a:solidFill>
                            <a:srgbClr val="000000"/>
                          </a:solidFill>
                          <a:effectLst/>
                          <a:latin typeface="Calibri" panose="020F0502020204030204" pitchFamily="34" charset="0"/>
                        </a:rPr>
                        <a:t>12.4</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r>
              <a:tr h="310569">
                <a:tc>
                  <a:txBody>
                    <a:bodyPr/>
                    <a:lstStyle/>
                    <a:p>
                      <a:pPr algn="ctr" fontAlgn="b"/>
                      <a:r>
                        <a:rPr lang="en-IN" sz="1100" b="0" i="0" u="none" strike="noStrike" dirty="0">
                          <a:solidFill>
                            <a:srgbClr val="000000"/>
                          </a:solidFill>
                          <a:effectLst/>
                          <a:latin typeface="Calibri" panose="020F0502020204030204" pitchFamily="34" charset="0"/>
                        </a:rPr>
                        <a:t>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l" fontAlgn="b"/>
                      <a:r>
                        <a:rPr lang="en-IN" sz="1100" b="0" i="0" u="none" strike="noStrike" dirty="0">
                          <a:solidFill>
                            <a:srgbClr val="000000"/>
                          </a:solidFill>
                          <a:effectLst/>
                          <a:latin typeface="Calibri" panose="020F0502020204030204" pitchFamily="34" charset="0"/>
                        </a:rPr>
                        <a:t>Respiratory diseases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7.8</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7.5</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7.6</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r>
              <a:tr h="310569">
                <a:tc>
                  <a:txBody>
                    <a:bodyPr/>
                    <a:lstStyle/>
                    <a:p>
                      <a:pPr algn="ctr" fontAlgn="b"/>
                      <a:r>
                        <a:rPr lang="en-IN" sz="1100" b="0" i="0" u="none" strike="noStrike">
                          <a:solidFill>
                            <a:srgbClr val="000000"/>
                          </a:solidFill>
                          <a:effectLst/>
                          <a:latin typeface="Calibri" panose="020F0502020204030204" pitchFamily="34" charset="0"/>
                        </a:rPr>
                        <a:t>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l" fontAlgn="b"/>
                      <a:r>
                        <a:rPr lang="en-IN" sz="1100" b="0" i="0" u="none" strike="noStrike" dirty="0">
                          <a:solidFill>
                            <a:srgbClr val="000000"/>
                          </a:solidFill>
                          <a:effectLst/>
                          <a:latin typeface="Calibri" panose="020F0502020204030204" pitchFamily="34" charset="0"/>
                        </a:rPr>
                        <a:t>Malignant and other Neoplasms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5.8</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6.6</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dirty="0">
                          <a:solidFill>
                            <a:srgbClr val="000000"/>
                          </a:solidFill>
                          <a:effectLst/>
                          <a:latin typeface="Calibri" panose="020F0502020204030204" pitchFamily="34" charset="0"/>
                        </a:rPr>
                        <a:t>6.1</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r>
              <a:tr h="310569">
                <a:tc>
                  <a:txBody>
                    <a:bodyPr/>
                    <a:lstStyle/>
                    <a:p>
                      <a:pPr algn="ctr" fontAlgn="b"/>
                      <a:r>
                        <a:rPr lang="en-IN" sz="1100" b="0" i="0" u="none" strike="noStrike" dirty="0">
                          <a:solidFill>
                            <a:srgbClr val="000000"/>
                          </a:solidFill>
                          <a:effectLst/>
                          <a:latin typeface="Calibri" panose="020F0502020204030204" pitchFamily="34" charset="0"/>
                        </a:rPr>
                        <a:t>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l" fontAlgn="b"/>
                      <a:r>
                        <a:rPr lang="en-IN" sz="1100" b="0" i="0" u="none" strike="noStrike" dirty="0">
                          <a:solidFill>
                            <a:srgbClr val="000000"/>
                          </a:solidFill>
                          <a:effectLst/>
                          <a:latin typeface="Calibri" panose="020F0502020204030204" pitchFamily="34" charset="0"/>
                        </a:rPr>
                        <a:t>Perinatal conditions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5.5</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5.8</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5.6</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r>
              <a:tr h="310569">
                <a:tc>
                  <a:txBody>
                    <a:bodyPr/>
                    <a:lstStyle/>
                    <a:p>
                      <a:pPr algn="ctr" fontAlgn="b"/>
                      <a:r>
                        <a:rPr lang="en-IN" sz="1100" b="0" i="0" u="none" strike="noStrike">
                          <a:solidFill>
                            <a:srgbClr val="000000"/>
                          </a:solidFill>
                          <a:effectLst/>
                          <a:latin typeface="Calibri" panose="020F0502020204030204" pitchFamily="34" charset="0"/>
                        </a:rPr>
                        <a:t>6</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l" fontAlgn="b"/>
                      <a:r>
                        <a:rPr lang="en-IN" sz="1100" b="0" i="0" u="none" strike="noStrike" dirty="0">
                          <a:solidFill>
                            <a:srgbClr val="000000"/>
                          </a:solidFill>
                          <a:effectLst/>
                          <a:latin typeface="Calibri" panose="020F0502020204030204" pitchFamily="34" charset="0"/>
                        </a:rPr>
                        <a:t>Diarrhoeal diseases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4.2</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6.3</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dirty="0">
                          <a:solidFill>
                            <a:srgbClr val="000000"/>
                          </a:solidFill>
                          <a:effectLst/>
                          <a:latin typeface="Calibri" panose="020F0502020204030204" pitchFamily="34" charset="0"/>
                        </a:rPr>
                        <a:t>5.1</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r>
              <a:tr h="310569">
                <a:tc>
                  <a:txBody>
                    <a:bodyPr/>
                    <a:lstStyle/>
                    <a:p>
                      <a:pPr algn="ctr" fontAlgn="b"/>
                      <a:r>
                        <a:rPr lang="en-IN" sz="1100" b="0" i="0" u="none" strike="noStrike" dirty="0">
                          <a:solidFill>
                            <a:srgbClr val="000000"/>
                          </a:solidFill>
                          <a:effectLst/>
                          <a:latin typeface="Calibri" panose="020F0502020204030204" pitchFamily="34" charset="0"/>
                        </a:rPr>
                        <a:t>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l" fontAlgn="b"/>
                      <a:r>
                        <a:rPr lang="en-IN" sz="1100" b="0" i="0" u="none" strike="noStrike" dirty="0">
                          <a:solidFill>
                            <a:srgbClr val="000000"/>
                          </a:solidFill>
                          <a:effectLst/>
                          <a:latin typeface="Calibri" panose="020F0502020204030204" pitchFamily="34" charset="0"/>
                        </a:rPr>
                        <a:t>Digestive diseases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6.0</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3.5</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4.9</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r>
              <a:tr h="310569">
                <a:tc>
                  <a:txBody>
                    <a:bodyPr/>
                    <a:lstStyle/>
                    <a:p>
                      <a:pPr algn="ctr" fontAlgn="b"/>
                      <a:r>
                        <a:rPr lang="en-IN" sz="1100" b="0" i="0" u="none" strike="noStrike">
                          <a:solidFill>
                            <a:srgbClr val="000000"/>
                          </a:solidFill>
                          <a:effectLst/>
                          <a:latin typeface="Calibri" panose="020F0502020204030204" pitchFamily="34" charset="0"/>
                        </a:rPr>
                        <a:t>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l" fontAlgn="b"/>
                      <a:r>
                        <a:rPr lang="en-IN" sz="1100" b="0" i="0" u="none" strike="noStrike" dirty="0">
                          <a:solidFill>
                            <a:srgbClr val="000000"/>
                          </a:solidFill>
                          <a:effectLst/>
                          <a:latin typeface="Calibri" panose="020F0502020204030204" pitchFamily="34" charset="0"/>
                        </a:rPr>
                        <a:t>Unintentional injuries: Other Than Motor Vehicle Accidents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4.8</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4.6</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dirty="0">
                          <a:solidFill>
                            <a:srgbClr val="000000"/>
                          </a:solidFill>
                          <a:effectLst/>
                          <a:latin typeface="Calibri" panose="020F0502020204030204" pitchFamily="34" charset="0"/>
                        </a:rPr>
                        <a:t>4.7</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r>
              <a:tr h="310569">
                <a:tc>
                  <a:txBody>
                    <a:bodyPr/>
                    <a:lstStyle/>
                    <a:p>
                      <a:pPr algn="ctr" fontAlgn="b"/>
                      <a:r>
                        <a:rPr lang="en-IN" sz="1100" b="0" i="0" u="none" strike="noStrike" dirty="0">
                          <a:solidFill>
                            <a:srgbClr val="000000"/>
                          </a:solidFill>
                          <a:effectLst/>
                          <a:latin typeface="Calibri" panose="020F0502020204030204" pitchFamily="34" charset="0"/>
                        </a:rPr>
                        <a:t>9</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l" fontAlgn="b"/>
                      <a:r>
                        <a:rPr lang="en-IN" sz="1100" b="0" i="0" u="none" strike="noStrike" dirty="0">
                          <a:solidFill>
                            <a:srgbClr val="000000"/>
                          </a:solidFill>
                          <a:effectLst/>
                          <a:latin typeface="Calibri" panose="020F0502020204030204" pitchFamily="34" charset="0"/>
                        </a:rPr>
                        <a:t>Respiratory infections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3.7</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4.2</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3.9</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r>
              <a:tr h="310569">
                <a:tc>
                  <a:txBody>
                    <a:bodyPr/>
                    <a:lstStyle/>
                    <a:p>
                      <a:pPr algn="ctr" fontAlgn="b"/>
                      <a:r>
                        <a:rPr lang="en-IN" sz="1100" b="0" i="0" u="none" strike="noStrike">
                          <a:solidFill>
                            <a:srgbClr val="000000"/>
                          </a:solidFill>
                          <a:effectLst/>
                          <a:latin typeface="Calibri" panose="020F0502020204030204" pitchFamily="34" charset="0"/>
                        </a:rPr>
                        <a:t>10</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l" fontAlgn="b"/>
                      <a:r>
                        <a:rPr lang="en-IN" sz="1100" b="0" i="0" u="none" strike="noStrike" dirty="0">
                          <a:solidFill>
                            <a:srgbClr val="000000"/>
                          </a:solidFill>
                          <a:effectLst/>
                          <a:latin typeface="Calibri" panose="020F0502020204030204" pitchFamily="34" charset="0"/>
                        </a:rPr>
                        <a:t>Tuberculosis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4.5</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2.8</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dirty="0">
                          <a:solidFill>
                            <a:srgbClr val="000000"/>
                          </a:solidFill>
                          <a:effectLst/>
                          <a:latin typeface="Calibri" panose="020F0502020204030204" pitchFamily="34" charset="0"/>
                        </a:rPr>
                        <a:t>3.7</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r>
              <a:tr h="310569">
                <a:tc>
                  <a:txBody>
                    <a:bodyPr/>
                    <a:lstStyle/>
                    <a:p>
                      <a:pPr algn="l" fontAlgn="b"/>
                      <a:r>
                        <a:rPr lang="en-IN" sz="1100" b="0" i="0" u="none" strike="noStrike" dirty="0">
                          <a:solidFill>
                            <a:srgbClr val="000000"/>
                          </a:solidFill>
                          <a:effectLst/>
                          <a:latin typeface="Calibri" panose="020F0502020204030204" pitchFamily="34" charset="0"/>
                        </a:rPr>
                        <a:t> </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l" fontAlgn="b"/>
                      <a:r>
                        <a:rPr lang="en-IN" sz="1100" b="0" i="0" u="none" strike="noStrike" dirty="0">
                          <a:solidFill>
                            <a:srgbClr val="000000"/>
                          </a:solidFill>
                          <a:effectLst/>
                          <a:latin typeface="Calibri" panose="020F0502020204030204" pitchFamily="34" charset="0"/>
                        </a:rPr>
                        <a:t>All Other Remaining Causes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a:solidFill>
                            <a:srgbClr val="000000"/>
                          </a:solidFill>
                          <a:effectLst/>
                          <a:latin typeface="Calibri" panose="020F0502020204030204" pitchFamily="34" charset="0"/>
                        </a:rPr>
                        <a:t>22.7</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22.4</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c>
                  <a:txBody>
                    <a:bodyPr/>
                    <a:lstStyle/>
                    <a:p>
                      <a:pPr algn="r" fontAlgn="b"/>
                      <a:r>
                        <a:rPr lang="en-IN" sz="1100" b="0" i="0" u="none" strike="noStrike" dirty="0">
                          <a:solidFill>
                            <a:srgbClr val="000000"/>
                          </a:solidFill>
                          <a:effectLst/>
                          <a:latin typeface="Calibri" panose="020F0502020204030204" pitchFamily="34" charset="0"/>
                        </a:rPr>
                        <a:t>22.6</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tx1"/>
                    </a:solidFill>
                  </a:tcPr>
                </a:tc>
              </a:tr>
              <a:tr h="310569">
                <a:tc>
                  <a:txBody>
                    <a:bodyPr/>
                    <a:lstStyle/>
                    <a:p>
                      <a:pPr algn="l" fontAlgn="b"/>
                      <a:r>
                        <a:rPr lang="en-IN" sz="1100" b="0" i="0" u="none" strike="noStrike">
                          <a:solidFill>
                            <a:srgbClr val="000000"/>
                          </a:solidFill>
                          <a:effectLst/>
                          <a:latin typeface="Calibri" panose="020F0502020204030204" pitchFamily="34" charset="0"/>
                        </a:rPr>
                        <a:t> </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l" fontAlgn="b"/>
                      <a:r>
                        <a:rPr lang="en-IN" sz="1100" b="0" i="0" u="none" strike="noStrike">
                          <a:solidFill>
                            <a:srgbClr val="000000"/>
                          </a:solidFill>
                          <a:effectLst/>
                          <a:latin typeface="Calibri" panose="020F0502020204030204" pitchFamily="34" charset="0"/>
                        </a:rPr>
                        <a:t>Total</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dirty="0">
                          <a:solidFill>
                            <a:srgbClr val="000000"/>
                          </a:solidFill>
                          <a:effectLst/>
                          <a:latin typeface="Calibri" panose="020F0502020204030204" pitchFamily="34" charset="0"/>
                        </a:rPr>
                        <a:t>100.0</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r" fontAlgn="b"/>
                      <a:r>
                        <a:rPr lang="en-IN" sz="1100" b="0" i="0" u="none" strike="noStrike" dirty="0">
                          <a:solidFill>
                            <a:srgbClr val="000000"/>
                          </a:solidFill>
                          <a:effectLst/>
                          <a:latin typeface="Calibri" panose="020F0502020204030204" pitchFamily="34" charset="0"/>
                        </a:rPr>
                        <a:t>100.0</a:t>
                      </a:r>
                    </a:p>
                  </a:txBody>
                  <a:tcPr marL="0" marR="14400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r>
              <a:tr h="295779">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a:noFill/>
                    </a:lnL>
                    <a:lnR>
                      <a:noFill/>
                    </a:lnR>
                    <a:lnT w="6350" cap="flat" cmpd="sng" algn="ctr">
                      <a:solidFill>
                        <a:srgbClr val="000000"/>
                      </a:solidFill>
                      <a:prstDash val="solid"/>
                      <a:round/>
                      <a:headEnd type="none" w="med" len="med"/>
                      <a:tailEnd type="none" w="med" len="med"/>
                    </a:lnT>
                    <a:lnB>
                      <a:noFill/>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chemeClr val="tx1"/>
                    </a:solidFill>
                  </a:tcPr>
                </a:tc>
                <a:tc>
                  <a:txBody>
                    <a:bodyPr/>
                    <a:lstStyle/>
                    <a:p>
                      <a:pPr algn="l" fontAlgn="b"/>
                      <a:endParaRPr lang="en-IN" sz="1100" b="0" i="0" u="none" strike="noStrike" dirty="0">
                        <a:solidFill>
                          <a:srgbClr val="000000"/>
                        </a:solidFill>
                        <a:effectLst/>
                        <a:latin typeface="Calibri" panose="020F0502020204030204" pitchFamily="34" charset="0"/>
                      </a:endParaRPr>
                    </a:p>
                  </a:txBody>
                  <a:tcPr marL="0" marR="0" marT="0" marB="0" anchor="ctr">
                    <a:lnL>
                      <a:noFill/>
                    </a:lnL>
                    <a:lnR>
                      <a:noFill/>
                    </a:lnR>
                    <a:lnT w="12700" cap="flat" cmpd="sng" algn="ctr">
                      <a:solidFill>
                        <a:srgbClr val="000000"/>
                      </a:solidFill>
                      <a:prstDash val="solid"/>
                      <a:round/>
                      <a:headEnd type="none" w="med" len="med"/>
                      <a:tailEnd type="none" w="med" len="med"/>
                    </a:lnT>
                    <a:lnB>
                      <a:noFill/>
                    </a:lnB>
                    <a:solidFill>
                      <a:schemeClr val="tx1"/>
                    </a:solidFill>
                  </a:tcPr>
                </a:tc>
              </a:tr>
            </a:tbl>
          </a:graphicData>
        </a:graphic>
      </p:graphicFrame>
    </p:spTree>
    <p:extLst>
      <p:ext uri="{BB962C8B-B14F-4D97-AF65-F5344CB8AC3E}">
        <p14:creationId xmlns="" xmlns:p14="http://schemas.microsoft.com/office/powerpoint/2010/main" val="201661321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9606" y="76891"/>
            <a:ext cx="10515600" cy="430005"/>
          </a:xfrm>
        </p:spPr>
        <p:txBody>
          <a:bodyPr>
            <a:noAutofit/>
          </a:bodyPr>
          <a:lstStyle/>
          <a:p>
            <a:pPr algn="ctr"/>
            <a:r>
              <a:rPr lang="en-US" sz="3200" dirty="0" smtClean="0"/>
              <a:t>Top Ten Causes of Death(%) by Age Groups in India 2010-2013</a:t>
            </a:r>
            <a:endParaRPr lang="en-IN" sz="3200" dirty="0"/>
          </a:p>
        </p:txBody>
      </p:sp>
      <p:graphicFrame>
        <p:nvGraphicFramePr>
          <p:cNvPr id="3" name="Table 2"/>
          <p:cNvGraphicFramePr>
            <a:graphicFrameLocks noGrp="1"/>
          </p:cNvGraphicFramePr>
          <p:nvPr>
            <p:extLst>
              <p:ext uri="{D42A27DB-BD31-4B8C-83A1-F6EECF244321}">
                <p14:modId xmlns="" xmlns:p14="http://schemas.microsoft.com/office/powerpoint/2010/main" val="1237101480"/>
              </p:ext>
            </p:extLst>
          </p:nvPr>
        </p:nvGraphicFramePr>
        <p:xfrm>
          <a:off x="168963" y="646039"/>
          <a:ext cx="11688417" cy="6089291"/>
        </p:xfrm>
        <a:graphic>
          <a:graphicData uri="http://schemas.openxmlformats.org/drawingml/2006/table">
            <a:tbl>
              <a:tblPr/>
              <a:tblGrid>
                <a:gridCol w="553707"/>
                <a:gridCol w="1237190"/>
                <a:gridCol w="1237190"/>
                <a:gridCol w="1237190"/>
                <a:gridCol w="1237190"/>
                <a:gridCol w="1237190"/>
                <a:gridCol w="1237190"/>
                <a:gridCol w="1237190"/>
                <a:gridCol w="1237190"/>
                <a:gridCol w="1237190"/>
              </a:tblGrid>
              <a:tr h="208917">
                <a:tc>
                  <a:txBody>
                    <a:bodyPr/>
                    <a:lstStyle/>
                    <a:p>
                      <a:pPr algn="ctr" fontAlgn="ctr"/>
                      <a:r>
                        <a:rPr lang="en-IN" sz="10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Less than 29 Days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&lt; 1 Year</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1-4 Years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0-4 Years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5-14 Years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15-29 Years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30-69 Years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70 Years &amp; Above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All Ages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657702">
                <a:tc>
                  <a:txBody>
                    <a:bodyPr/>
                    <a:lstStyle/>
                    <a:p>
                      <a:pPr algn="ctr" fontAlgn="ctr"/>
                      <a:r>
                        <a:rPr lang="en-IN" sz="900" b="1"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dirty="0">
                          <a:solidFill>
                            <a:srgbClr val="000000"/>
                          </a:solidFill>
                          <a:effectLst/>
                          <a:latin typeface="Calibri" panose="020F0502020204030204" pitchFamily="34" charset="0"/>
                        </a:rPr>
                        <a:t>Prematurity &amp; low birth </a:t>
                      </a:r>
                      <a:r>
                        <a:rPr lang="en-IN" sz="900" b="1" i="0" u="none" strike="noStrike" dirty="0" smtClean="0">
                          <a:solidFill>
                            <a:srgbClr val="000000"/>
                          </a:solidFill>
                          <a:effectLst/>
                          <a:latin typeface="Calibri" panose="020F0502020204030204" pitchFamily="34" charset="0"/>
                        </a:rPr>
                        <a:t>weight</a:t>
                      </a:r>
                    </a:p>
                    <a:p>
                      <a:pPr algn="ctr" fontAlgn="ctr"/>
                      <a:r>
                        <a:rPr lang="en-IN" sz="900" b="1" i="0" u="none" strike="noStrike" dirty="0" smtClean="0">
                          <a:solidFill>
                            <a:srgbClr val="000000"/>
                          </a:solidFill>
                          <a:effectLst/>
                          <a:latin typeface="Calibri" panose="020F0502020204030204" pitchFamily="34" charset="0"/>
                        </a:rPr>
                        <a:t>(</a:t>
                      </a:r>
                      <a:r>
                        <a:rPr lang="en-IN" sz="900" b="1" i="0" u="none" strike="noStrike" dirty="0">
                          <a:solidFill>
                            <a:srgbClr val="000000"/>
                          </a:solidFill>
                          <a:effectLst/>
                          <a:latin typeface="Calibri" panose="020F0502020204030204" pitchFamily="34" charset="0"/>
                        </a:rPr>
                        <a:t>48.1)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Prematurity &amp; low birth weight</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(35.9)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Pneumonia</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(18.2)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Prematurity &amp; low birth weight</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(29.8)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Unintentional injuries: Other Than Motor Vehicle Accidents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(20.5)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Intentional injuries: Suicide</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(18.0)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Cardiovascular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(31.8)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Ill-defined/ All other </a:t>
                      </a:r>
                      <a:r>
                        <a:rPr lang="en-IN" sz="900" b="1" i="0" u="none" strike="noStrike" dirty="0" smtClean="0">
                          <a:solidFill>
                            <a:srgbClr val="000000"/>
                          </a:solidFill>
                          <a:effectLst/>
                          <a:latin typeface="Calibri" panose="020F0502020204030204" pitchFamily="34" charset="0"/>
                        </a:rPr>
                        <a:t>symptoms, signs </a:t>
                      </a:r>
                      <a:r>
                        <a:rPr lang="en-IN" sz="900" b="1" i="0" u="none" strike="noStrike" dirty="0">
                          <a:solidFill>
                            <a:srgbClr val="000000"/>
                          </a:solidFill>
                          <a:effectLst/>
                          <a:latin typeface="Calibri" panose="020F0502020204030204" pitchFamily="34" charset="0"/>
                        </a:rPr>
                        <a:t>and abnormal clinical and laboratory </a:t>
                      </a:r>
                      <a:r>
                        <a:rPr lang="en-IN" sz="900" b="1" i="0" u="none" strike="noStrike" dirty="0" smtClean="0">
                          <a:solidFill>
                            <a:srgbClr val="000000"/>
                          </a:solidFill>
                          <a:effectLst/>
                          <a:latin typeface="Calibri" panose="020F0502020204030204" pitchFamily="34" charset="0"/>
                        </a:rPr>
                        <a:t>findings *</a:t>
                      </a:r>
                      <a:r>
                        <a:rPr lang="en-IN" sz="900" b="1" i="0" u="none" strike="noStrike" dirty="0">
                          <a:solidFill>
                            <a:srgbClr val="000000"/>
                          </a:solidFill>
                          <a:effectLst/>
                          <a:latin typeface="Calibri" panose="020F0502020204030204" pitchFamily="34" charset="0"/>
                        </a:rPr>
                        <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(29.0)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Cardiovascular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(23.3)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r>
              <a:tr h="657702">
                <a:tc>
                  <a:txBody>
                    <a:bodyPr/>
                    <a:lstStyle/>
                    <a:p>
                      <a:pPr algn="ctr" fontAlgn="ctr"/>
                      <a:r>
                        <a:rPr lang="en-IN" sz="900" b="1"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a:solidFill>
                            <a:srgbClr val="000000"/>
                          </a:solidFill>
                          <a:effectLst/>
                          <a:latin typeface="Calibri" panose="020F0502020204030204" pitchFamily="34" charset="0"/>
                        </a:rPr>
                        <a:t>Birth asphyxia &amp; birth trauma</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(12.9)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Pneumonia</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(16.9)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Diarrhoeal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(17.9)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Pneumonia</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(17.1)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Diarrhoeal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(11.6)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Unintentional injuries: Motor Vehicle Accidents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(13.7)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Malignant and other Neoplasms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(10.2)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Cardiovascular diseases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(24.9)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a:solidFill>
                            <a:srgbClr val="000000"/>
                          </a:solidFill>
                          <a:effectLst/>
                          <a:latin typeface="Calibri" panose="020F0502020204030204" pitchFamily="34" charset="0"/>
                        </a:rPr>
                        <a:t>Ill-defined/ All other </a:t>
                      </a:r>
                      <a:r>
                        <a:rPr lang="en-IN" sz="900" b="1" i="0" u="none" strike="noStrike" dirty="0" smtClean="0">
                          <a:solidFill>
                            <a:srgbClr val="000000"/>
                          </a:solidFill>
                          <a:effectLst/>
                          <a:latin typeface="Calibri" panose="020F0502020204030204" pitchFamily="34" charset="0"/>
                        </a:rPr>
                        <a:t>symptoms, signs </a:t>
                      </a:r>
                      <a:r>
                        <a:rPr lang="en-IN" sz="900" b="1" i="0" u="none" strike="noStrike" dirty="0">
                          <a:solidFill>
                            <a:srgbClr val="000000"/>
                          </a:solidFill>
                          <a:effectLst/>
                          <a:latin typeface="Calibri" panose="020F0502020204030204" pitchFamily="34" charset="0"/>
                        </a:rPr>
                        <a:t>and abnormal clinical and laboratory </a:t>
                      </a:r>
                      <a:r>
                        <a:rPr lang="en-IN" sz="900" b="1" i="0" u="none" strike="noStrike" dirty="0" smtClean="0">
                          <a:solidFill>
                            <a:srgbClr val="000000"/>
                          </a:solidFill>
                          <a:effectLst/>
                          <a:latin typeface="Calibri" panose="020F0502020204030204" pitchFamily="34" charset="0"/>
                        </a:rPr>
                        <a:t>findings *</a:t>
                      </a:r>
                      <a:r>
                        <a:rPr lang="en-IN" sz="900" b="1" i="0" u="none" strike="noStrike" dirty="0">
                          <a:solidFill>
                            <a:srgbClr val="000000"/>
                          </a:solidFill>
                          <a:effectLst/>
                          <a:latin typeface="Calibri" panose="020F0502020204030204" pitchFamily="34" charset="0"/>
                        </a:rPr>
                        <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(12.4)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r>
              <a:tr h="526162">
                <a:tc>
                  <a:txBody>
                    <a:bodyPr/>
                    <a:lstStyle/>
                    <a:p>
                      <a:pPr algn="ctr" fontAlgn="ctr"/>
                      <a:r>
                        <a:rPr lang="en-IN" sz="900" b="1"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a:solidFill>
                            <a:srgbClr val="000000"/>
                          </a:solidFill>
                          <a:effectLst/>
                          <a:latin typeface="Calibri" panose="020F0502020204030204" pitchFamily="34" charset="0"/>
                        </a:rPr>
                        <a:t>Neonatal Pneumonia</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(12.0)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Birth asphyxia &amp; birth trauma</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(9.9)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Injuries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(16.9)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Diarrhoeal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(8.6)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Other infectious and parasitic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(10.6)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Unintentional injuries: Other Than Motor Vehicle Accidents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(10.9)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Respiratory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(7.8)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Respiratory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(11.6)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a:solidFill>
                            <a:srgbClr val="000000"/>
                          </a:solidFill>
                          <a:effectLst/>
                          <a:latin typeface="Calibri" panose="020F0502020204030204" pitchFamily="34" charset="0"/>
                        </a:rPr>
                        <a:t>Respiratory diseases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(7.6)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r>
              <a:tr h="526162">
                <a:tc>
                  <a:txBody>
                    <a:bodyPr/>
                    <a:lstStyle/>
                    <a:p>
                      <a:pPr algn="ctr" fontAlgn="ctr"/>
                      <a:r>
                        <a:rPr lang="en-IN" sz="900" b="1"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a:solidFill>
                            <a:srgbClr val="000000"/>
                          </a:solidFill>
                          <a:effectLst/>
                          <a:latin typeface="Calibri" panose="020F0502020204030204" pitchFamily="34" charset="0"/>
                        </a:rPr>
                        <a:t>Other noncommunicable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(7.1)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Other noncommunicable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(7.9)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Other noncommunicable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(10.6)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Other noncommunicable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(8.3)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Malaria</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(7.7)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Cardiovascular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(7.5)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Digestive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(7.5)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Diarrhoeal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(5.8)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Malignant and other Neoplasms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(6.1)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r>
              <a:tr h="394622">
                <a:tc>
                  <a:txBody>
                    <a:bodyPr/>
                    <a:lstStyle/>
                    <a:p>
                      <a:pPr algn="ctr" fontAlgn="ctr"/>
                      <a:r>
                        <a:rPr lang="en-IN" sz="900" b="1"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a:solidFill>
                            <a:srgbClr val="000000"/>
                          </a:solidFill>
                          <a:effectLst/>
                          <a:latin typeface="Calibri" panose="020F0502020204030204" pitchFamily="34" charset="0"/>
                        </a:rPr>
                        <a:t>Sepsis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(5.4)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Diarrhoeal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(6.7)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Malaria</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(7.0)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Birth asphyxia &amp; birth trauma</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(8.2)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Respiratory infections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(6.5)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Digestive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(7.2)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Tuberculosis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(6.1)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Fever of unknown origin</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(4.1)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Perinatal conditions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(5.6)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r>
              <a:tr h="526162">
                <a:tc>
                  <a:txBody>
                    <a:bodyPr/>
                    <a:lstStyle/>
                    <a:p>
                      <a:pPr algn="ctr" fontAlgn="ctr"/>
                      <a:r>
                        <a:rPr lang="en-IN" sz="900" b="1"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a:solidFill>
                            <a:srgbClr val="000000"/>
                          </a:solidFill>
                          <a:effectLst/>
                          <a:latin typeface="Calibri" panose="020F0502020204030204" pitchFamily="34" charset="0"/>
                        </a:rPr>
                        <a:t>Ill defined or cause unknown</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(5.0)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Ill defined or cause unknown</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(4.6)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Fever of unknown origin</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(6.3)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Injuries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(4.6)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Digestive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(6.4)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Tuberculosis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(5.1)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Unintentional injuries: Other Than Motor Vehicle Accidents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(4.2)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Malignant and other Neoplasms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Diarrhoeal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(5.1)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r>
              <a:tr h="657702">
                <a:tc>
                  <a:txBody>
                    <a:bodyPr/>
                    <a:lstStyle/>
                    <a:p>
                      <a:pPr algn="ctr" fontAlgn="ctr"/>
                      <a:r>
                        <a:rPr lang="en-IN" sz="900" b="1"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a:solidFill>
                            <a:srgbClr val="000000"/>
                          </a:solidFill>
                          <a:effectLst/>
                          <a:latin typeface="Calibri" panose="020F0502020204030204" pitchFamily="34" charset="0"/>
                        </a:rPr>
                        <a:t>Congenital anomalies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(4.0)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Congenital anomalies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(4.6)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Other infectious and parasitic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(4.0)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Congenital anomalies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(4.4)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Unintentional injuries: Motor Vehicle Accidents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(6.1)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Malignant and other Neoplasms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(4.7)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a:solidFill>
                            <a:srgbClr val="000000"/>
                          </a:solidFill>
                          <a:effectLst/>
                          <a:latin typeface="Calibri" panose="020F0502020204030204" pitchFamily="34" charset="0"/>
                        </a:rPr>
                        <a:t>Ill-defined/ All other </a:t>
                      </a:r>
                      <a:r>
                        <a:rPr lang="en-IN" sz="900" b="1" i="0" u="none" strike="noStrike" dirty="0" smtClean="0">
                          <a:solidFill>
                            <a:srgbClr val="000000"/>
                          </a:solidFill>
                          <a:effectLst/>
                          <a:latin typeface="Calibri" panose="020F0502020204030204" pitchFamily="34" charset="0"/>
                        </a:rPr>
                        <a:t>symptoms, signs </a:t>
                      </a:r>
                      <a:r>
                        <a:rPr lang="en-IN" sz="900" b="1" i="0" u="none" strike="noStrike" dirty="0">
                          <a:solidFill>
                            <a:srgbClr val="000000"/>
                          </a:solidFill>
                          <a:effectLst/>
                          <a:latin typeface="Calibri" panose="020F0502020204030204" pitchFamily="34" charset="0"/>
                        </a:rPr>
                        <a:t>and abnormal clinical and laboratory </a:t>
                      </a:r>
                      <a:r>
                        <a:rPr lang="en-IN" sz="900" b="1" i="0" u="none" strike="noStrike" dirty="0" smtClean="0">
                          <a:solidFill>
                            <a:srgbClr val="000000"/>
                          </a:solidFill>
                          <a:effectLst/>
                          <a:latin typeface="Calibri" panose="020F0502020204030204" pitchFamily="34" charset="0"/>
                        </a:rPr>
                        <a:t>findings *</a:t>
                      </a:r>
                      <a:r>
                        <a:rPr lang="en-IN" sz="900" b="1" i="0" u="none" strike="noStrike" dirty="0">
                          <a:solidFill>
                            <a:srgbClr val="000000"/>
                          </a:solidFill>
                          <a:effectLst/>
                          <a:latin typeface="Calibri" panose="020F0502020204030204" pitchFamily="34" charset="0"/>
                        </a:rPr>
                        <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(3.9)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Unintentional injuries: Other Than Motor Vehicle Accidents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(3.6)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a:solidFill>
                            <a:srgbClr val="000000"/>
                          </a:solidFill>
                          <a:effectLst/>
                          <a:latin typeface="Calibri" panose="020F0502020204030204" pitchFamily="34" charset="0"/>
                        </a:rPr>
                        <a:t>Digestive diseases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(4.9)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r>
              <a:tr h="526162">
                <a:tc>
                  <a:txBody>
                    <a:bodyPr/>
                    <a:lstStyle/>
                    <a:p>
                      <a:pPr algn="ctr" fontAlgn="ctr"/>
                      <a:r>
                        <a:rPr lang="en-IN" sz="900" b="1" i="0" u="none" strike="noStrike" dirty="0">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dirty="0">
                          <a:solidFill>
                            <a:srgbClr val="000000"/>
                          </a:solidFill>
                          <a:effectLst/>
                          <a:latin typeface="Calibri" panose="020F0502020204030204" pitchFamily="34" charset="0"/>
                        </a:rPr>
                        <a:t>Diarrhoeal diseases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(3.1)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Acute bacterial sepsis and severe infections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(4.2)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a:solidFill>
                            <a:srgbClr val="000000"/>
                          </a:solidFill>
                          <a:effectLst/>
                          <a:latin typeface="Calibri" panose="020F0502020204030204" pitchFamily="34" charset="0"/>
                        </a:rPr>
                        <a:t>Congenital anomalies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(3.5)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Ill defined or cause unknown</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(4.4)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a:solidFill>
                            <a:srgbClr val="000000"/>
                          </a:solidFill>
                          <a:effectLst/>
                          <a:latin typeface="Calibri" panose="020F0502020204030204" pitchFamily="34" charset="0"/>
                        </a:rPr>
                        <a:t>Fever of unknown origin</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(5.1)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Maternal conditions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(4.0)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a:solidFill>
                            <a:srgbClr val="000000"/>
                          </a:solidFill>
                          <a:effectLst/>
                          <a:latin typeface="Calibri" panose="020F0502020204030204" pitchFamily="34" charset="0"/>
                        </a:rPr>
                        <a:t>Unintentional injuries: Motor Vehicle Accidents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(3.8)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Respiratory infections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(2.9)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a:solidFill>
                            <a:srgbClr val="000000"/>
                          </a:solidFill>
                          <a:effectLst/>
                          <a:latin typeface="Calibri" panose="020F0502020204030204" pitchFamily="34" charset="0"/>
                        </a:rPr>
                        <a:t>Unintentional injuries: Other Than Motor Vehicle Accidents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(4.7)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r>
              <a:tr h="394622">
                <a:tc>
                  <a:txBody>
                    <a:bodyPr/>
                    <a:lstStyle/>
                    <a:p>
                      <a:pPr algn="ctr" fontAlgn="ctr"/>
                      <a:r>
                        <a:rPr lang="en-IN" sz="900" b="1" i="0" u="none" strike="noStrike" dirty="0">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dirty="0">
                          <a:solidFill>
                            <a:srgbClr val="000000"/>
                          </a:solidFill>
                          <a:effectLst/>
                          <a:latin typeface="Calibri" panose="020F0502020204030204" pitchFamily="34" charset="0"/>
                        </a:rPr>
                        <a:t>Injuries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(0.9)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Injuries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(2.1)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a:solidFill>
                            <a:srgbClr val="000000"/>
                          </a:solidFill>
                          <a:effectLst/>
                          <a:latin typeface="Calibri" panose="020F0502020204030204" pitchFamily="34" charset="0"/>
                        </a:rPr>
                        <a:t>Meningitis/encephalitis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(3.5)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dirty="0">
                          <a:solidFill>
                            <a:srgbClr val="000000"/>
                          </a:solidFill>
                          <a:effectLst/>
                          <a:latin typeface="Calibri" panose="020F0502020204030204" pitchFamily="34" charset="0"/>
                        </a:rPr>
                        <a:t>Acute bacterial sepsis and severe infections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(3.6)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dirty="0" err="1">
                          <a:solidFill>
                            <a:srgbClr val="000000"/>
                          </a:solidFill>
                          <a:effectLst/>
                          <a:latin typeface="Calibri" panose="020F0502020204030204" pitchFamily="34" charset="0"/>
                        </a:rPr>
                        <a:t>Neuro</a:t>
                      </a:r>
                      <a:r>
                        <a:rPr lang="en-IN" sz="900" b="1" i="0" u="none" strike="noStrike" dirty="0">
                          <a:solidFill>
                            <a:srgbClr val="000000"/>
                          </a:solidFill>
                          <a:effectLst/>
                          <a:latin typeface="Calibri" panose="020F0502020204030204" pitchFamily="34" charset="0"/>
                        </a:rPr>
                        <a:t>-psychiatric conditions</a:t>
                      </a:r>
                      <a:br>
                        <a:rPr lang="en-IN" sz="900" b="1" i="0" u="none" strike="noStrike" dirty="0">
                          <a:solidFill>
                            <a:srgbClr val="000000"/>
                          </a:solidFill>
                          <a:effectLst/>
                          <a:latin typeface="Calibri" panose="020F0502020204030204" pitchFamily="34" charset="0"/>
                        </a:rPr>
                      </a:br>
                      <a:r>
                        <a:rPr lang="en-IN" sz="900" b="1" i="0" u="none" strike="noStrike" dirty="0">
                          <a:solidFill>
                            <a:srgbClr val="000000"/>
                          </a:solidFill>
                          <a:effectLst/>
                          <a:latin typeface="Calibri" panose="020F0502020204030204" pitchFamily="34" charset="0"/>
                        </a:rPr>
                        <a:t>(3.7)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Diarrhoeal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Genito-urinary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Diabetes mellitus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(2.7)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Respiratory infections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r>
              <a:tr h="673178">
                <a:tc>
                  <a:txBody>
                    <a:bodyPr/>
                    <a:lstStyle/>
                    <a:p>
                      <a:pPr algn="ctr" fontAlgn="ctr"/>
                      <a:r>
                        <a:rPr lang="en-IN" sz="900" b="1"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900" b="1" i="0" u="none" strike="noStrike">
                          <a:solidFill>
                            <a:srgbClr val="000000"/>
                          </a:solidFill>
                          <a:effectLst/>
                          <a:latin typeface="Calibri" panose="020F0502020204030204" pitchFamily="34" charset="0"/>
                        </a:rPr>
                        <a:t>Tetanus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(0.5)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Fever of unknown origin</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(1.7)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Ill defined or cause unknown</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Fever of unknown origin</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(2.5)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Other Non-Communicable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Other infectious and parasitic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Diarrhoeal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E2EFDA"/>
                    </a:solidFill>
                  </a:tcPr>
                </a:tc>
                <a:tc>
                  <a:txBody>
                    <a:bodyPr/>
                    <a:lstStyle/>
                    <a:p>
                      <a:pPr algn="ctr" fontAlgn="ctr"/>
                      <a:r>
                        <a:rPr lang="en-IN" sz="900" b="1" i="0" u="none" strike="noStrike">
                          <a:solidFill>
                            <a:srgbClr val="000000"/>
                          </a:solidFill>
                          <a:effectLst/>
                          <a:latin typeface="Calibri" panose="020F0502020204030204" pitchFamily="34" charset="0"/>
                        </a:rPr>
                        <a:t>Digestive diseases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(2.4)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2CC"/>
                    </a:solidFill>
                  </a:tcPr>
                </a:tc>
                <a:tc>
                  <a:txBody>
                    <a:bodyPr/>
                    <a:lstStyle/>
                    <a:p>
                      <a:pPr algn="ctr" fontAlgn="ctr"/>
                      <a:r>
                        <a:rPr lang="en-IN" sz="900" b="1" i="0" u="none" strike="noStrike">
                          <a:solidFill>
                            <a:srgbClr val="000000"/>
                          </a:solidFill>
                          <a:effectLst/>
                          <a:latin typeface="Calibri" panose="020F0502020204030204" pitchFamily="34" charset="0"/>
                        </a:rPr>
                        <a:t>Tuberculosis</a:t>
                      </a:r>
                      <a:br>
                        <a:rPr lang="en-IN" sz="900" b="1" i="0" u="none" strike="noStrike">
                          <a:solidFill>
                            <a:srgbClr val="000000"/>
                          </a:solidFill>
                          <a:effectLst/>
                          <a:latin typeface="Calibri" panose="020F0502020204030204" pitchFamily="34" charset="0"/>
                        </a:rPr>
                      </a:br>
                      <a:r>
                        <a:rPr lang="en-IN" sz="900" b="1" i="0" u="none" strike="noStrike">
                          <a:solidFill>
                            <a:srgbClr val="000000"/>
                          </a:solidFill>
                          <a:effectLst/>
                          <a:latin typeface="Calibri" panose="020F0502020204030204" pitchFamily="34" charset="0"/>
                        </a:rPr>
                        <a:t>(3.7)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2CC"/>
                    </a:solidFill>
                  </a:tcPr>
                </a:tc>
              </a:tr>
              <a:tr h="154754">
                <a:tc gridSpan="2">
                  <a:txBody>
                    <a:bodyPr/>
                    <a:lstStyle/>
                    <a:p>
                      <a:pPr algn="l" fontAlgn="b"/>
                      <a:r>
                        <a:rPr lang="en-IN" sz="1000" b="1" i="0" u="none" strike="noStrike">
                          <a:solidFill>
                            <a:srgbClr val="000000"/>
                          </a:solidFill>
                          <a:effectLst/>
                          <a:latin typeface="Calibri" panose="020F0502020204030204" pitchFamily="34" charset="0"/>
                        </a:rPr>
                        <a:t>Note: * Includes Senility</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n-IN"/>
                    </a:p>
                  </a:txBody>
                  <a:tcPr/>
                </a:tc>
                <a:tc>
                  <a:txBody>
                    <a:bodyPr/>
                    <a:lstStyle/>
                    <a:p>
                      <a:pPr algn="l" fontAlgn="b"/>
                      <a:r>
                        <a:rPr lang="en-IN" sz="1000" b="0" i="0" u="none" strike="noStrike">
                          <a:solidFill>
                            <a:srgbClr val="000000"/>
                          </a:solidFill>
                          <a:effectLst/>
                          <a:latin typeface="Calibri" panose="020F0502020204030204" pitchFamily="34" charset="0"/>
                        </a:rPr>
                        <a:t> </a:t>
                      </a:r>
                    </a:p>
                  </a:txBody>
                  <a:tcPr marL="0" marR="0" marT="0" marB="0" anchor="b">
                    <a:lnL>
                      <a:noFill/>
                    </a:lnL>
                    <a:lnR>
                      <a:noFill/>
                    </a:lnR>
                    <a:lnT>
                      <a:noFill/>
                    </a:lnT>
                    <a:lnB>
                      <a:noFill/>
                    </a:lnB>
                    <a:solidFill>
                      <a:srgbClr val="FFFFFF"/>
                    </a:solidFill>
                  </a:tcPr>
                </a:tc>
                <a:tc>
                  <a:txBody>
                    <a:bodyPr/>
                    <a:lstStyle/>
                    <a:p>
                      <a:pPr algn="l" fontAlgn="b"/>
                      <a:r>
                        <a:rPr lang="en-IN" sz="1000" b="0" i="0" u="none" strike="noStrike">
                          <a:solidFill>
                            <a:srgbClr val="000000"/>
                          </a:solidFill>
                          <a:effectLst/>
                          <a:latin typeface="Calibri" panose="020F0502020204030204" pitchFamily="34" charset="0"/>
                        </a:rPr>
                        <a:t> </a:t>
                      </a:r>
                    </a:p>
                  </a:txBody>
                  <a:tcPr marL="0" marR="0" marT="0" marB="0" anchor="b">
                    <a:lnL>
                      <a:noFill/>
                    </a:lnL>
                    <a:lnR>
                      <a:noFill/>
                    </a:lnR>
                    <a:lnT>
                      <a:noFill/>
                    </a:lnT>
                    <a:lnB>
                      <a:noFill/>
                    </a:lnB>
                    <a:solidFill>
                      <a:srgbClr val="FFFFFF"/>
                    </a:solidFill>
                  </a:tcPr>
                </a:tc>
                <a:tc>
                  <a:txBody>
                    <a:bodyPr/>
                    <a:lstStyle/>
                    <a:p>
                      <a:pPr algn="l" fontAlgn="b"/>
                      <a:r>
                        <a:rPr lang="en-IN" sz="1000" b="0" i="0" u="none" strike="noStrike">
                          <a:solidFill>
                            <a:srgbClr val="000000"/>
                          </a:solidFill>
                          <a:effectLst/>
                          <a:latin typeface="Calibri" panose="020F0502020204030204" pitchFamily="34" charset="0"/>
                        </a:rPr>
                        <a:t> </a:t>
                      </a:r>
                    </a:p>
                  </a:txBody>
                  <a:tcPr marL="0" marR="0" marT="0" marB="0" anchor="b">
                    <a:lnL>
                      <a:noFill/>
                    </a:lnL>
                    <a:lnR>
                      <a:noFill/>
                    </a:lnR>
                    <a:lnT>
                      <a:noFill/>
                    </a:lnT>
                    <a:lnB>
                      <a:noFill/>
                    </a:lnB>
                    <a:solidFill>
                      <a:srgbClr val="FFFFFF"/>
                    </a:solidFill>
                  </a:tcPr>
                </a:tc>
                <a:tc>
                  <a:txBody>
                    <a:bodyPr/>
                    <a:lstStyle/>
                    <a:p>
                      <a:pPr algn="l" fontAlgn="b"/>
                      <a:r>
                        <a:rPr lang="en-IN" sz="1000" b="0" i="0" u="none" strike="noStrike">
                          <a:solidFill>
                            <a:srgbClr val="000000"/>
                          </a:solidFill>
                          <a:effectLst/>
                          <a:latin typeface="Calibri" panose="020F0502020204030204" pitchFamily="34" charset="0"/>
                        </a:rPr>
                        <a:t> </a:t>
                      </a:r>
                    </a:p>
                  </a:txBody>
                  <a:tcPr marL="0" marR="0" marT="0" marB="0" anchor="b">
                    <a:lnL>
                      <a:noFill/>
                    </a:lnL>
                    <a:lnR>
                      <a:noFill/>
                    </a:lnR>
                    <a:lnT>
                      <a:noFill/>
                    </a:lnT>
                    <a:lnB>
                      <a:noFill/>
                    </a:lnB>
                    <a:solidFill>
                      <a:srgbClr val="FFFFFF"/>
                    </a:solidFill>
                  </a:tcPr>
                </a:tc>
                <a:tc>
                  <a:txBody>
                    <a:bodyPr/>
                    <a:lstStyle/>
                    <a:p>
                      <a:pPr algn="l" fontAlgn="b"/>
                      <a:r>
                        <a:rPr lang="en-IN" sz="1000" b="0" i="0" u="none" strike="noStrike">
                          <a:solidFill>
                            <a:srgbClr val="000000"/>
                          </a:solidFill>
                          <a:effectLst/>
                          <a:latin typeface="Calibri" panose="020F0502020204030204" pitchFamily="34" charset="0"/>
                        </a:rPr>
                        <a:t> </a:t>
                      </a:r>
                    </a:p>
                  </a:txBody>
                  <a:tcPr marL="0" marR="0" marT="0" marB="0" anchor="b">
                    <a:lnL>
                      <a:noFill/>
                    </a:lnL>
                    <a:lnR>
                      <a:noFill/>
                    </a:lnR>
                    <a:lnT>
                      <a:noFill/>
                    </a:lnT>
                    <a:lnB>
                      <a:noFill/>
                    </a:lnB>
                    <a:solidFill>
                      <a:srgbClr val="FFFFFF"/>
                    </a:solidFill>
                  </a:tcPr>
                </a:tc>
                <a:tc>
                  <a:txBody>
                    <a:bodyPr/>
                    <a:lstStyle/>
                    <a:p>
                      <a:pPr algn="l" fontAlgn="b"/>
                      <a:r>
                        <a:rPr lang="en-IN" sz="1000" b="0" i="0" u="none" strike="noStrike">
                          <a:solidFill>
                            <a:srgbClr val="000000"/>
                          </a:solidFill>
                          <a:effectLst/>
                          <a:latin typeface="Calibri" panose="020F0502020204030204" pitchFamily="34" charset="0"/>
                        </a:rPr>
                        <a:t> </a:t>
                      </a:r>
                    </a:p>
                  </a:txBody>
                  <a:tcPr marL="0" marR="0" marT="0" marB="0" anchor="b">
                    <a:lnL>
                      <a:noFill/>
                    </a:lnL>
                    <a:lnR>
                      <a:noFill/>
                    </a:lnR>
                    <a:lnT>
                      <a:noFill/>
                    </a:lnT>
                    <a:lnB>
                      <a:noFill/>
                    </a:lnB>
                    <a:solidFill>
                      <a:srgbClr val="FFFFFF"/>
                    </a:solidFill>
                  </a:tcPr>
                </a:tc>
                <a:tc>
                  <a:txBody>
                    <a:bodyPr/>
                    <a:lstStyle/>
                    <a:p>
                      <a:pPr algn="l" fontAlgn="b"/>
                      <a:r>
                        <a:rPr lang="en-IN" sz="1000" b="0" i="0" u="none" strike="noStrike">
                          <a:solidFill>
                            <a:srgbClr val="000000"/>
                          </a:solidFill>
                          <a:effectLst/>
                          <a:latin typeface="Calibri" panose="020F0502020204030204" pitchFamily="34" charset="0"/>
                        </a:rPr>
                        <a:t> </a:t>
                      </a:r>
                    </a:p>
                  </a:txBody>
                  <a:tcPr marL="0" marR="0" marT="0" marB="0" anchor="b">
                    <a:lnL>
                      <a:noFill/>
                    </a:lnL>
                    <a:lnR>
                      <a:noFill/>
                    </a:lnR>
                    <a:lnT>
                      <a:noFill/>
                    </a:lnT>
                    <a:lnB>
                      <a:noFill/>
                    </a:lnB>
                    <a:solidFill>
                      <a:srgbClr val="FFFFFF"/>
                    </a:solidFill>
                  </a:tcPr>
                </a:tc>
                <a:tc>
                  <a:txBody>
                    <a:bodyPr/>
                    <a:lstStyle/>
                    <a:p>
                      <a:pPr algn="l" fontAlgn="b"/>
                      <a:r>
                        <a:rPr lang="en-IN" sz="1000" b="0" i="0" u="none" strike="noStrike" dirty="0">
                          <a:solidFill>
                            <a:srgbClr val="000000"/>
                          </a:solidFill>
                          <a:effectLst/>
                          <a:latin typeface="Calibri" panose="020F0502020204030204" pitchFamily="34" charset="0"/>
                        </a:rPr>
                        <a:t> </a:t>
                      </a:r>
                    </a:p>
                  </a:txBody>
                  <a:tcPr marL="0" marR="0" marT="0" marB="0" anchor="b">
                    <a:lnL>
                      <a:noFill/>
                    </a:lnL>
                    <a:lnR>
                      <a:noFill/>
                    </a:lnR>
                    <a:lnT>
                      <a:noFill/>
                    </a:lnT>
                    <a:lnB>
                      <a:noFill/>
                    </a:lnB>
                    <a:solidFill>
                      <a:srgbClr val="FFFFFF"/>
                    </a:solidFill>
                  </a:tcPr>
                </a:tc>
              </a:tr>
            </a:tbl>
          </a:graphicData>
        </a:graphic>
      </p:graphicFrame>
    </p:spTree>
    <p:extLst>
      <p:ext uri="{BB962C8B-B14F-4D97-AF65-F5344CB8AC3E}">
        <p14:creationId xmlns="" xmlns:p14="http://schemas.microsoft.com/office/powerpoint/2010/main" val="170980314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031" y="8213"/>
            <a:ext cx="10515600" cy="1005933"/>
          </a:xfrm>
        </p:spPr>
        <p:txBody>
          <a:bodyPr>
            <a:noAutofit/>
          </a:bodyPr>
          <a:lstStyle/>
          <a:p>
            <a:pPr algn="ctr"/>
            <a:r>
              <a:rPr lang="en-US" sz="3200" b="1" dirty="0"/>
              <a:t>Top Ten Causes of Deaths –All Ages </a:t>
            </a:r>
            <a:r>
              <a:rPr lang="en-US" sz="3200" b="1" dirty="0" smtClean="0"/>
              <a:t>:EAG States &amp; Assam vis a vis Other States : 2010-2013</a:t>
            </a:r>
            <a:endParaRPr lang="en-IN" sz="3200" dirty="0"/>
          </a:p>
        </p:txBody>
      </p:sp>
      <p:graphicFrame>
        <p:nvGraphicFramePr>
          <p:cNvPr id="4" name="Table 3"/>
          <p:cNvGraphicFramePr>
            <a:graphicFrameLocks noGrp="1"/>
          </p:cNvGraphicFramePr>
          <p:nvPr>
            <p:extLst>
              <p:ext uri="{D42A27DB-BD31-4B8C-83A1-F6EECF244321}">
                <p14:modId xmlns="" xmlns:p14="http://schemas.microsoft.com/office/powerpoint/2010/main" val="2657877230"/>
              </p:ext>
            </p:extLst>
          </p:nvPr>
        </p:nvGraphicFramePr>
        <p:xfrm>
          <a:off x="6134100" y="1167348"/>
          <a:ext cx="5848349" cy="4127645"/>
        </p:xfrm>
        <a:graphic>
          <a:graphicData uri="http://schemas.openxmlformats.org/drawingml/2006/table">
            <a:tbl>
              <a:tblPr/>
              <a:tblGrid>
                <a:gridCol w="391046"/>
                <a:gridCol w="2943530"/>
                <a:gridCol w="828868"/>
                <a:gridCol w="924461"/>
                <a:gridCol w="760444"/>
              </a:tblGrid>
              <a:tr h="276045">
                <a:tc rowSpan="2">
                  <a:txBody>
                    <a:bodyPr/>
                    <a:lstStyle/>
                    <a:p>
                      <a:pPr algn="ctr" fontAlgn="ctr"/>
                      <a:r>
                        <a:rPr lang="en-IN" sz="11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fontAlgn="ctr"/>
                      <a:r>
                        <a:rPr lang="en-IN" sz="1100" b="1" i="0" u="none" strike="noStrike" dirty="0">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fontAlgn="ctr"/>
                      <a:r>
                        <a:rPr lang="en-IN" sz="1100" b="1" i="0" u="none" strike="noStrike">
                          <a:solidFill>
                            <a:srgbClr val="000000"/>
                          </a:solidFill>
                          <a:effectLst/>
                          <a:latin typeface="Calibri" panose="020F0502020204030204" pitchFamily="34" charset="0"/>
                        </a:rPr>
                        <a:t>Other States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216901">
                <a:tc vMerge="1">
                  <a:txBody>
                    <a:bodyPr/>
                    <a:lstStyle/>
                    <a:p>
                      <a:endParaRPr lang="en-IN"/>
                    </a:p>
                  </a:txBody>
                  <a:tcPr/>
                </a:tc>
                <a:tc vMerge="1">
                  <a:txBody>
                    <a:bodyPr/>
                    <a:lstStyle/>
                    <a:p>
                      <a:endParaRPr lang="en-IN"/>
                    </a:p>
                  </a:txBody>
                  <a:tcPr/>
                </a:tc>
                <a:tc>
                  <a:txBody>
                    <a:bodyPr/>
                    <a:lstStyle/>
                    <a:p>
                      <a:pPr algn="ctr" fontAlgn="ctr"/>
                      <a:r>
                        <a:rPr lang="en-IN" sz="100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276045">
                <a:tc>
                  <a:txBody>
                    <a:bodyPr/>
                    <a:lstStyle/>
                    <a:p>
                      <a:pPr algn="ctr" fontAlgn="ctr"/>
                      <a:r>
                        <a:rPr lang="en-IN" sz="11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Cardiovascular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29.4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24.9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27.5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480413">
                <a:tc>
                  <a:txBody>
                    <a:bodyPr/>
                    <a:lstStyle/>
                    <a:p>
                      <a:pPr algn="ctr" fontAlgn="ctr"/>
                      <a:r>
                        <a:rPr lang="en-IN" sz="11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dirty="0">
                          <a:solidFill>
                            <a:srgbClr val="000000"/>
                          </a:solidFill>
                          <a:effectLst/>
                          <a:latin typeface="Calibri" panose="020F0502020204030204" pitchFamily="34" charset="0"/>
                        </a:rPr>
                        <a:t>Ill-defined/ All other </a:t>
                      </a:r>
                      <a:r>
                        <a:rPr lang="en-IN" sz="1100" b="0" i="0" u="none" strike="noStrike" dirty="0" smtClean="0">
                          <a:solidFill>
                            <a:srgbClr val="000000"/>
                          </a:solidFill>
                          <a:effectLst/>
                          <a:latin typeface="Calibri" panose="020F0502020204030204" pitchFamily="34" charset="0"/>
                        </a:rPr>
                        <a:t>symptoms, signs </a:t>
                      </a:r>
                      <a:r>
                        <a:rPr lang="en-IN" sz="1100" b="0" i="0" u="none" strike="noStrike" dirty="0">
                          <a:solidFill>
                            <a:srgbClr val="000000"/>
                          </a:solidFill>
                          <a:effectLst/>
                          <a:latin typeface="Calibri" panose="020F0502020204030204" pitchFamily="34" charset="0"/>
                        </a:rPr>
                        <a:t>and abnormal clinical and laboratory findings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9.6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16.0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12.3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76045">
                <a:tc>
                  <a:txBody>
                    <a:bodyPr/>
                    <a:lstStyle/>
                    <a:p>
                      <a:pPr algn="ctr" fontAlgn="ctr"/>
                      <a:r>
                        <a:rPr lang="en-IN" sz="11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Respiratory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7.3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7.4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7.3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76045">
                <a:tc>
                  <a:txBody>
                    <a:bodyPr/>
                    <a:lstStyle/>
                    <a:p>
                      <a:pPr algn="ctr" fontAlgn="ctr"/>
                      <a:r>
                        <a:rPr lang="en-IN" sz="11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Malignant and other Neoplasms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6.6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7.7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7.0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76045">
                <a:tc>
                  <a:txBody>
                    <a:bodyPr/>
                    <a:lstStyle/>
                    <a:p>
                      <a:pPr algn="ctr" fontAlgn="ctr"/>
                      <a:r>
                        <a:rPr lang="en-IN" sz="11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Digestive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6.1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4.7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93836">
                <a:tc>
                  <a:txBody>
                    <a:bodyPr/>
                    <a:lstStyle/>
                    <a:p>
                      <a:pPr algn="ctr" fontAlgn="ctr"/>
                      <a:r>
                        <a:rPr lang="en-IN" sz="11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Unintentional injuries: Other Than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4.5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4.3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4.4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76045">
                <a:tc>
                  <a:txBody>
                    <a:bodyPr/>
                    <a:lstStyle/>
                    <a:p>
                      <a:pPr algn="ctr" fontAlgn="ctr"/>
                      <a:r>
                        <a:rPr lang="en-IN" sz="11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dirty="0" err="1">
                          <a:solidFill>
                            <a:srgbClr val="000000"/>
                          </a:solidFill>
                          <a:effectLst/>
                          <a:latin typeface="Calibri" panose="020F0502020204030204" pitchFamily="34" charset="0"/>
                        </a:rPr>
                        <a:t>Perinatal</a:t>
                      </a:r>
                      <a:r>
                        <a:rPr lang="en-IN" sz="1100" b="0" i="0" u="none" strike="noStrike" dirty="0">
                          <a:solidFill>
                            <a:srgbClr val="000000"/>
                          </a:solidFill>
                          <a:effectLst/>
                          <a:latin typeface="Calibri" panose="020F0502020204030204" pitchFamily="34" charset="0"/>
                        </a:rPr>
                        <a:t> conditions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3.9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4.2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4.0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76045">
                <a:tc>
                  <a:txBody>
                    <a:bodyPr/>
                    <a:lstStyle/>
                    <a:p>
                      <a:pPr algn="ctr" fontAlgn="ctr"/>
                      <a:r>
                        <a:rPr lang="en-IN" sz="11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2.8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4.7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3.6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76045">
                <a:tc>
                  <a:txBody>
                    <a:bodyPr/>
                    <a:lstStyle/>
                    <a:p>
                      <a:pPr algn="ctr" fontAlgn="ctr"/>
                      <a:r>
                        <a:rPr lang="en-IN" sz="11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Tuberculosis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4.0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3.4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76045">
                <a:tc>
                  <a:txBody>
                    <a:bodyPr/>
                    <a:lstStyle/>
                    <a:p>
                      <a:pPr algn="ctr" fontAlgn="ctr"/>
                      <a:r>
                        <a:rPr lang="en-IN" sz="11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Intentional injuries: Suicide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3.4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3.1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3.2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76045">
                <a:tc>
                  <a:txBody>
                    <a:bodyPr/>
                    <a:lstStyle/>
                    <a:p>
                      <a:pPr algn="l" fontAlgn="ctr"/>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dirty="0">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22.5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22.5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22.5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76045">
                <a:tc>
                  <a:txBody>
                    <a:bodyPr/>
                    <a:lstStyle/>
                    <a:p>
                      <a:pPr algn="l" fontAlgn="ctr"/>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dirty="0">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graphicFrame>
        <p:nvGraphicFramePr>
          <p:cNvPr id="5" name="Table 4"/>
          <p:cNvGraphicFramePr>
            <a:graphicFrameLocks noGrp="1"/>
          </p:cNvGraphicFramePr>
          <p:nvPr>
            <p:extLst>
              <p:ext uri="{D42A27DB-BD31-4B8C-83A1-F6EECF244321}">
                <p14:modId xmlns="" xmlns:p14="http://schemas.microsoft.com/office/powerpoint/2010/main" val="2680919683"/>
              </p:ext>
            </p:extLst>
          </p:nvPr>
        </p:nvGraphicFramePr>
        <p:xfrm>
          <a:off x="314325" y="1126177"/>
          <a:ext cx="5637588" cy="4180590"/>
        </p:xfrm>
        <a:graphic>
          <a:graphicData uri="http://schemas.openxmlformats.org/drawingml/2006/table">
            <a:tbl>
              <a:tblPr/>
              <a:tblGrid>
                <a:gridCol w="445777"/>
                <a:gridCol w="2986894"/>
                <a:gridCol w="729692"/>
                <a:gridCol w="752667"/>
                <a:gridCol w="722558"/>
              </a:tblGrid>
              <a:tr h="288005">
                <a:tc rowSpan="2">
                  <a:txBody>
                    <a:bodyPr/>
                    <a:lstStyle/>
                    <a:p>
                      <a:pPr algn="ctr" fontAlgn="ctr"/>
                      <a:r>
                        <a:rPr lang="en-IN" sz="11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fontAlgn="ctr"/>
                      <a:r>
                        <a:rPr lang="en-IN" sz="1100" b="1" i="0" u="none" strike="noStrike" dirty="0">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fontAlgn="ctr"/>
                      <a:r>
                        <a:rPr lang="en-IN" sz="1100" b="1" i="0" u="none" strike="noStrike">
                          <a:solidFill>
                            <a:srgbClr val="000000"/>
                          </a:solidFill>
                          <a:effectLst/>
                          <a:latin typeface="Calibri" panose="020F0502020204030204" pitchFamily="34" charset="0"/>
                        </a:rPr>
                        <a:t>EAG States &amp; Assam</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240051">
                <a:tc vMerge="1">
                  <a:txBody>
                    <a:bodyPr/>
                    <a:lstStyle/>
                    <a:p>
                      <a:endParaRPr lang="en-IN"/>
                    </a:p>
                  </a:txBody>
                  <a:tcPr/>
                </a:tc>
                <a:tc vMerge="1">
                  <a:txBody>
                    <a:bodyPr/>
                    <a:lstStyle/>
                    <a:p>
                      <a:endParaRPr lang="en-IN"/>
                    </a:p>
                  </a:txBody>
                  <a:tcPr/>
                </a:tc>
                <a:tc>
                  <a:txBody>
                    <a:bodyPr/>
                    <a:lstStyle/>
                    <a:p>
                      <a:pPr algn="ctr" fontAlgn="ctr"/>
                      <a:r>
                        <a:rPr lang="en-IN" sz="100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dirty="0">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281416">
                <a:tc>
                  <a:txBody>
                    <a:bodyPr/>
                    <a:lstStyle/>
                    <a:p>
                      <a:pPr algn="ctr" fontAlgn="ctr"/>
                      <a:r>
                        <a:rPr lang="en-IN" sz="11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Cardiovascular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17.2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13.6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15.6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483355">
                <a:tc>
                  <a:txBody>
                    <a:bodyPr/>
                    <a:lstStyle/>
                    <a:p>
                      <a:pPr algn="ctr" fontAlgn="ctr"/>
                      <a:r>
                        <a:rPr lang="en-IN" sz="11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dirty="0">
                          <a:solidFill>
                            <a:srgbClr val="000000"/>
                          </a:solidFill>
                          <a:effectLst/>
                          <a:latin typeface="Calibri" panose="020F0502020204030204" pitchFamily="34" charset="0"/>
                        </a:rPr>
                        <a:t>Ill-defined/ All other </a:t>
                      </a:r>
                      <a:r>
                        <a:rPr lang="en-IN" sz="1100" b="0" i="0" u="none" strike="noStrike" dirty="0" smtClean="0">
                          <a:solidFill>
                            <a:srgbClr val="000000"/>
                          </a:solidFill>
                          <a:effectLst/>
                          <a:latin typeface="Calibri" panose="020F0502020204030204" pitchFamily="34" charset="0"/>
                        </a:rPr>
                        <a:t>symptoms, signs </a:t>
                      </a:r>
                      <a:r>
                        <a:rPr lang="en-IN" sz="1100" b="0" i="0" u="none" strike="noStrike" dirty="0">
                          <a:solidFill>
                            <a:srgbClr val="000000"/>
                          </a:solidFill>
                          <a:effectLst/>
                          <a:latin typeface="Calibri" panose="020F0502020204030204" pitchFamily="34" charset="0"/>
                        </a:rPr>
                        <a:t>and abnormal clinical and laboratory findings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14.4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12.4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81416">
                <a:tc>
                  <a:txBody>
                    <a:bodyPr/>
                    <a:lstStyle/>
                    <a:p>
                      <a:pPr algn="ctr" fontAlgn="ctr"/>
                      <a:r>
                        <a:rPr lang="en-IN" sz="11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Perinatal conditions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8.4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8.7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8.5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81416">
                <a:tc>
                  <a:txBody>
                    <a:bodyPr/>
                    <a:lstStyle/>
                    <a:p>
                      <a:pPr algn="ctr" fontAlgn="ctr"/>
                      <a:r>
                        <a:rPr lang="en-IN" sz="11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Respiratory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8.6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7.7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8.2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81416">
                <a:tc>
                  <a:txBody>
                    <a:bodyPr/>
                    <a:lstStyle/>
                    <a:p>
                      <a:pPr algn="ctr" fontAlgn="ctr"/>
                      <a:r>
                        <a:rPr lang="en-IN" sz="1100" b="0" i="0" u="none" strike="noStrike" dirty="0">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6.8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9.0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7.8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81416">
                <a:tc>
                  <a:txBody>
                    <a:bodyPr/>
                    <a:lstStyle/>
                    <a:p>
                      <a:pPr algn="ctr" fontAlgn="ctr"/>
                      <a:r>
                        <a:rPr lang="en-IN" sz="11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dirty="0">
                          <a:solidFill>
                            <a:srgbClr val="000000"/>
                          </a:solidFill>
                          <a:effectLst/>
                          <a:latin typeface="Calibri" panose="020F0502020204030204" pitchFamily="34" charset="0"/>
                        </a:rPr>
                        <a:t>Respiratory infections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5.2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5.8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5.4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81416">
                <a:tc>
                  <a:txBody>
                    <a:bodyPr/>
                    <a:lstStyle/>
                    <a:p>
                      <a:pPr algn="ctr" fontAlgn="ctr"/>
                      <a:r>
                        <a:rPr lang="en-IN" sz="11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Digestive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5.7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4.8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5.3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55019">
                <a:tc>
                  <a:txBody>
                    <a:bodyPr/>
                    <a:lstStyle/>
                    <a:p>
                      <a:pPr algn="ctr" fontAlgn="ctr"/>
                      <a:r>
                        <a:rPr lang="en-IN" sz="11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Unintentional injuries: Other Than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5.4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5.2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5.3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81416">
                <a:tc>
                  <a:txBody>
                    <a:bodyPr/>
                    <a:lstStyle/>
                    <a:p>
                      <a:pPr algn="ctr" fontAlgn="ctr"/>
                      <a:r>
                        <a:rPr lang="en-IN" sz="11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Malignant and other Neoplasms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4.3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4.7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4.5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81416">
                <a:tc>
                  <a:txBody>
                    <a:bodyPr/>
                    <a:lstStyle/>
                    <a:p>
                      <a:pPr algn="ctr" fontAlgn="ctr"/>
                      <a:r>
                        <a:rPr lang="en-IN" sz="11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Tuberculosis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5.4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3.2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4.4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81416">
                <a:tc>
                  <a:txBody>
                    <a:bodyPr/>
                    <a:lstStyle/>
                    <a:p>
                      <a:pPr algn="l" fontAlgn="ctr"/>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22.2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22.9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22.5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81416">
                <a:tc>
                  <a:txBody>
                    <a:bodyPr/>
                    <a:lstStyle/>
                    <a:p>
                      <a:pPr algn="l" fontAlgn="ctr"/>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sp>
        <p:nvSpPr>
          <p:cNvPr id="6" name="Text Placeholder 16"/>
          <p:cNvSpPr>
            <a:spLocks noGrp="1"/>
          </p:cNvSpPr>
          <p:nvPr>
            <p:ph type="body" idx="1"/>
          </p:nvPr>
        </p:nvSpPr>
        <p:spPr>
          <a:xfrm>
            <a:off x="342900" y="5527964"/>
            <a:ext cx="11620500" cy="1312696"/>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Cardiovascular diseases appropriates higher proportion in other States than EAG States &amp; Assam.</a:t>
            </a:r>
          </a:p>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9 out of 10 top causes are same in EAG States &amp; Assam and other States with variance in ranking except first two .</a:t>
            </a:r>
          </a:p>
          <a:p>
            <a:pPr marL="342900" indent="-342900" algn="just"/>
            <a:endParaRPr lang="en-IN" sz="1800" dirty="0">
              <a:solidFill>
                <a:srgbClr val="FF0000"/>
              </a:solidFill>
              <a:latin typeface="Lucida Sans Typewriter" pitchFamily="49" charset="0"/>
            </a:endParaRPr>
          </a:p>
        </p:txBody>
      </p:sp>
    </p:spTree>
    <p:extLst>
      <p:ext uri="{BB962C8B-B14F-4D97-AF65-F5344CB8AC3E}">
        <p14:creationId xmlns="" xmlns:p14="http://schemas.microsoft.com/office/powerpoint/2010/main" val="102286535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031" y="1"/>
            <a:ext cx="10515600" cy="955964"/>
          </a:xfrm>
        </p:spPr>
        <p:txBody>
          <a:bodyPr>
            <a:noAutofit/>
          </a:bodyPr>
          <a:lstStyle/>
          <a:p>
            <a:pPr algn="ctr"/>
            <a:r>
              <a:rPr lang="en-US" sz="3200" b="1" dirty="0"/>
              <a:t>Top Ten Causes of Deaths –All Ages </a:t>
            </a:r>
            <a:r>
              <a:rPr lang="en-US" sz="3200" b="1" dirty="0" smtClean="0"/>
              <a:t>:</a:t>
            </a:r>
            <a:r>
              <a:rPr lang="en-IN" sz="3200" b="1" dirty="0"/>
              <a:t> Rural and Urban Areas </a:t>
            </a:r>
            <a:r>
              <a:rPr lang="en-US" sz="3200" b="1" dirty="0" smtClean="0"/>
              <a:t> 2010-2013</a:t>
            </a:r>
            <a:endParaRPr lang="en-IN" sz="3200" dirty="0"/>
          </a:p>
        </p:txBody>
      </p:sp>
      <p:graphicFrame>
        <p:nvGraphicFramePr>
          <p:cNvPr id="3" name="Table 2"/>
          <p:cNvGraphicFramePr>
            <a:graphicFrameLocks noGrp="1"/>
          </p:cNvGraphicFramePr>
          <p:nvPr>
            <p:extLst>
              <p:ext uri="{D42A27DB-BD31-4B8C-83A1-F6EECF244321}">
                <p14:modId xmlns="" xmlns:p14="http://schemas.microsoft.com/office/powerpoint/2010/main" val="2189860973"/>
              </p:ext>
            </p:extLst>
          </p:nvPr>
        </p:nvGraphicFramePr>
        <p:xfrm>
          <a:off x="291385" y="1039102"/>
          <a:ext cx="5731910" cy="4081538"/>
        </p:xfrm>
        <a:graphic>
          <a:graphicData uri="http://schemas.openxmlformats.org/drawingml/2006/table">
            <a:tbl>
              <a:tblPr/>
              <a:tblGrid>
                <a:gridCol w="531656"/>
                <a:gridCol w="2857647"/>
                <a:gridCol w="775331"/>
                <a:gridCol w="786407"/>
                <a:gridCol w="780869"/>
              </a:tblGrid>
              <a:tr h="322551">
                <a:tc rowSpan="2">
                  <a:txBody>
                    <a:bodyPr/>
                    <a:lstStyle/>
                    <a:p>
                      <a:pPr algn="ctr" fontAlgn="ctr"/>
                      <a:r>
                        <a:rPr lang="en-IN" sz="11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fontAlgn="ctr"/>
                      <a:r>
                        <a:rPr lang="en-IN" sz="1100" b="1" i="0" u="none" strike="noStrike" dirty="0">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fontAlgn="ctr"/>
                      <a:r>
                        <a:rPr lang="en-IN" sz="1100" b="1" i="0" u="none" strike="noStrike">
                          <a:solidFill>
                            <a:srgbClr val="000000"/>
                          </a:solidFill>
                          <a:effectLst/>
                          <a:latin typeface="Calibri" panose="020F0502020204030204" pitchFamily="34" charset="0"/>
                        </a:rPr>
                        <a:t>Rural Areas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275954">
                <a:tc vMerge="1">
                  <a:txBody>
                    <a:bodyPr/>
                    <a:lstStyle/>
                    <a:p>
                      <a:endParaRPr lang="en-IN"/>
                    </a:p>
                  </a:txBody>
                  <a:tcPr/>
                </a:tc>
                <a:tc vMerge="1">
                  <a:txBody>
                    <a:bodyPr/>
                    <a:lstStyle/>
                    <a:p>
                      <a:endParaRPr lang="en-IN"/>
                    </a:p>
                  </a:txBody>
                  <a:tcPr/>
                </a:tc>
                <a:tc>
                  <a:txBody>
                    <a:bodyPr/>
                    <a:lstStyle/>
                    <a:p>
                      <a:pPr algn="ctr" fontAlgn="ctr"/>
                      <a:r>
                        <a:rPr lang="en-IN" sz="1000" b="1" i="0" u="none" strike="noStrike" dirty="0">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290946">
                <a:tc>
                  <a:txBody>
                    <a:bodyPr/>
                    <a:lstStyle/>
                    <a:p>
                      <a:pPr algn="ctr" fontAlgn="ctr"/>
                      <a:r>
                        <a:rPr lang="en-IN" sz="11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Cardiovascular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23.2</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19.4</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21.5</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403936">
                <a:tc>
                  <a:txBody>
                    <a:bodyPr/>
                    <a:lstStyle/>
                    <a:p>
                      <a:pPr algn="ctr" fontAlgn="ctr"/>
                      <a:r>
                        <a:rPr lang="en-IN" sz="11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Ill-defined/ All other symptoms,signs and abnormal clinical and laboratory findings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10.4</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15.6</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12.7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77707">
                <a:tc>
                  <a:txBody>
                    <a:bodyPr/>
                    <a:lstStyle/>
                    <a:p>
                      <a:pPr algn="ctr" fontAlgn="ctr"/>
                      <a:r>
                        <a:rPr lang="en-IN" sz="11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Respiratory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8.3</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7.8</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8.1</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66008">
                <a:tc>
                  <a:txBody>
                    <a:bodyPr/>
                    <a:lstStyle/>
                    <a:p>
                      <a:pPr algn="ctr" fontAlgn="ctr"/>
                      <a:r>
                        <a:rPr lang="en-IN" sz="11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Perinatal conditions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5.9</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6.2</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6.0</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82632">
                <a:tc>
                  <a:txBody>
                    <a:bodyPr/>
                    <a:lstStyle/>
                    <a:p>
                      <a:pPr algn="ctr" fontAlgn="ctr"/>
                      <a:r>
                        <a:rPr lang="en-IN" sz="11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Malignant and other Neoplasms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5.5</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6.3</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5.9</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74320">
                <a:tc>
                  <a:txBody>
                    <a:bodyPr/>
                    <a:lstStyle/>
                    <a:p>
                      <a:pPr algn="ctr" fontAlgn="ctr"/>
                      <a:r>
                        <a:rPr lang="en-IN" sz="11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4.6</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6.7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5.5</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80654">
                <a:tc>
                  <a:txBody>
                    <a:bodyPr/>
                    <a:lstStyle/>
                    <a:p>
                      <a:pPr algn="ctr" fontAlgn="ctr"/>
                      <a:r>
                        <a:rPr lang="en-IN" sz="11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Unintentional injuries: Other Than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5.1</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4.7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4.9</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59426">
                <a:tc>
                  <a:txBody>
                    <a:bodyPr/>
                    <a:lstStyle/>
                    <a:p>
                      <a:pPr algn="ctr" fontAlgn="ctr"/>
                      <a:r>
                        <a:rPr lang="en-IN" sz="11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Digestive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5.6</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3.6</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4.7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66008">
                <a:tc>
                  <a:txBody>
                    <a:bodyPr/>
                    <a:lstStyle/>
                    <a:p>
                      <a:pPr algn="ctr" fontAlgn="ctr"/>
                      <a:r>
                        <a:rPr lang="en-IN" sz="11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Respiratory infections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3.9</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4.4</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4.1</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57694">
                <a:tc>
                  <a:txBody>
                    <a:bodyPr/>
                    <a:lstStyle/>
                    <a:p>
                      <a:pPr algn="ctr" fontAlgn="ctr"/>
                      <a:r>
                        <a:rPr lang="en-IN" sz="11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Tuberculosis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4.7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2.9</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3.9</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82633">
                <a:tc>
                  <a:txBody>
                    <a:bodyPr/>
                    <a:lstStyle/>
                    <a:p>
                      <a:pPr algn="l" fontAlgn="ctr"/>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22.9</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22.4</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22.7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41069">
                <a:tc>
                  <a:txBody>
                    <a:bodyPr/>
                    <a:lstStyle/>
                    <a:p>
                      <a:pPr algn="l" fontAlgn="ctr"/>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100.0</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100.0</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100.0</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graphicFrame>
        <p:nvGraphicFramePr>
          <p:cNvPr id="4" name="Table 3"/>
          <p:cNvGraphicFramePr>
            <a:graphicFrameLocks noGrp="1"/>
          </p:cNvGraphicFramePr>
          <p:nvPr>
            <p:extLst>
              <p:ext uri="{D42A27DB-BD31-4B8C-83A1-F6EECF244321}">
                <p14:modId xmlns="" xmlns:p14="http://schemas.microsoft.com/office/powerpoint/2010/main" val="1942987402"/>
              </p:ext>
            </p:extLst>
          </p:nvPr>
        </p:nvGraphicFramePr>
        <p:xfrm>
          <a:off x="6238055" y="1087940"/>
          <a:ext cx="5702093" cy="4037464"/>
        </p:xfrm>
        <a:graphic>
          <a:graphicData uri="http://schemas.openxmlformats.org/drawingml/2006/table">
            <a:tbl>
              <a:tblPr/>
              <a:tblGrid>
                <a:gridCol w="528379"/>
                <a:gridCol w="2840039"/>
                <a:gridCol w="770553"/>
                <a:gridCol w="781561"/>
                <a:gridCol w="781561"/>
              </a:tblGrid>
              <a:tr h="321290">
                <a:tc rowSpan="2">
                  <a:txBody>
                    <a:bodyPr/>
                    <a:lstStyle/>
                    <a:p>
                      <a:pPr algn="ctr" fontAlgn="ctr"/>
                      <a:r>
                        <a:rPr lang="en-IN" sz="11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fontAlgn="ctr"/>
                      <a:r>
                        <a:rPr lang="en-IN" sz="1100" b="1" i="0" u="none" strike="noStrike" dirty="0">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fontAlgn="ctr"/>
                      <a:r>
                        <a:rPr lang="en-IN" sz="1100" b="1" i="0" u="none" strike="noStrike">
                          <a:solidFill>
                            <a:srgbClr val="000000"/>
                          </a:solidFill>
                          <a:effectLst/>
                          <a:latin typeface="Calibri" panose="020F0502020204030204" pitchFamily="34" charset="0"/>
                        </a:rPr>
                        <a:t>Urban Areas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293841">
                <a:tc vMerge="1">
                  <a:txBody>
                    <a:bodyPr/>
                    <a:lstStyle/>
                    <a:p>
                      <a:endParaRPr lang="en-IN"/>
                    </a:p>
                  </a:txBody>
                  <a:tcPr/>
                </a:tc>
                <a:tc vMerge="1">
                  <a:txBody>
                    <a:bodyPr/>
                    <a:lstStyle/>
                    <a:p>
                      <a:endParaRPr lang="en-IN"/>
                    </a:p>
                  </a:txBody>
                  <a:tcPr/>
                </a:tc>
                <a:tc>
                  <a:txBody>
                    <a:bodyPr/>
                    <a:lstStyle/>
                    <a:p>
                      <a:pPr algn="ctr" fontAlgn="ctr"/>
                      <a:r>
                        <a:rPr lang="en-IN" sz="100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fontAlgn="ctr"/>
                      <a:r>
                        <a:rPr lang="en-IN" sz="100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271809">
                <a:tc>
                  <a:txBody>
                    <a:bodyPr/>
                    <a:lstStyle/>
                    <a:p>
                      <a:pPr algn="ctr" fontAlgn="ctr"/>
                      <a:r>
                        <a:rPr lang="en-IN" sz="11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Cardiovascular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31.7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25.8</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29.2</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65760">
                <a:tc>
                  <a:txBody>
                    <a:bodyPr/>
                    <a:lstStyle/>
                    <a:p>
                      <a:pPr algn="ctr" fontAlgn="ctr"/>
                      <a:r>
                        <a:rPr lang="en-IN" sz="11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Ill-defined/ All other symptoms,signs and abnormal clinical and laboratory findings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8.7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14.7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11.3</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57694">
                <a:tc>
                  <a:txBody>
                    <a:bodyPr/>
                    <a:lstStyle/>
                    <a:p>
                      <a:pPr algn="ctr" fontAlgn="ctr"/>
                      <a:r>
                        <a:rPr lang="en-IN" sz="11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Malignant and other Neoplasms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6.6</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7.6</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7.0</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82633">
                <a:tc>
                  <a:txBody>
                    <a:bodyPr/>
                    <a:lstStyle/>
                    <a:p>
                      <a:pPr algn="ctr" fontAlgn="ctr"/>
                      <a:r>
                        <a:rPr lang="en-IN" sz="11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Respiratory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6.1</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6.3</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6.2</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99258">
                <a:tc>
                  <a:txBody>
                    <a:bodyPr/>
                    <a:lstStyle/>
                    <a:p>
                      <a:pPr algn="ctr" fontAlgn="ctr"/>
                      <a:r>
                        <a:rPr lang="en-IN" sz="11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Digestive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7.3</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3.5</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5.7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66008">
                <a:tc>
                  <a:txBody>
                    <a:bodyPr/>
                    <a:lstStyle/>
                    <a:p>
                      <a:pPr algn="ctr" fontAlgn="ctr"/>
                      <a:r>
                        <a:rPr lang="en-IN" sz="11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Perinatal conditions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4.0</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4.3</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4.1</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77386">
                <a:tc>
                  <a:txBody>
                    <a:bodyPr/>
                    <a:lstStyle/>
                    <a:p>
                      <a:pPr algn="ctr" fontAlgn="ctr"/>
                      <a:r>
                        <a:rPr lang="en-IN" sz="11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Unintentional injuries: Other Than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3.9</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4.4</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4.1</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62694">
                <a:tc>
                  <a:txBody>
                    <a:bodyPr/>
                    <a:lstStyle/>
                    <a:p>
                      <a:pPr algn="ctr" fontAlgn="ctr"/>
                      <a:r>
                        <a:rPr lang="en-IN" sz="11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3.2</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4.7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3.8</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66007">
                <a:tc>
                  <a:txBody>
                    <a:bodyPr/>
                    <a:lstStyle/>
                    <a:p>
                      <a:pPr algn="ctr" fontAlgn="ctr"/>
                      <a:r>
                        <a:rPr lang="en-IN" sz="11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a:solidFill>
                            <a:srgbClr val="000000"/>
                          </a:solidFill>
                          <a:effectLst/>
                          <a:latin typeface="Calibri" panose="020F0502020204030204" pitchFamily="34" charset="0"/>
                        </a:rPr>
                        <a:t>Genito-urinary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3.7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3.3</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3.5</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66007">
                <a:tc>
                  <a:txBody>
                    <a:bodyPr/>
                    <a:lstStyle/>
                    <a:p>
                      <a:pPr algn="ctr" fontAlgn="ctr"/>
                      <a:r>
                        <a:rPr lang="en-IN" sz="11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Unintentional injuries: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4.7</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1.3</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3.3</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74320">
                <a:tc>
                  <a:txBody>
                    <a:bodyPr/>
                    <a:lstStyle/>
                    <a:p>
                      <a:pPr algn="l" fontAlgn="ctr"/>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IN" sz="1100" b="0" i="0" u="none" strike="noStrike" dirty="0">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20.1</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a:solidFill>
                            <a:srgbClr val="000000"/>
                          </a:solidFill>
                          <a:effectLst/>
                          <a:latin typeface="Calibri" panose="020F0502020204030204" pitchFamily="34" charset="0"/>
                        </a:rPr>
                        <a:t>24.1</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ctr"/>
                      <a:r>
                        <a:rPr lang="en-IN" sz="1100" b="0" i="0" u="none" strike="noStrike" dirty="0">
                          <a:solidFill>
                            <a:srgbClr val="000000"/>
                          </a:solidFill>
                          <a:effectLst/>
                          <a:latin typeface="Calibri" panose="020F0502020204030204" pitchFamily="34" charset="0"/>
                        </a:rPr>
                        <a:t>21.8</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32757">
                <a:tc>
                  <a:txBody>
                    <a:bodyPr/>
                    <a:lstStyle/>
                    <a:p>
                      <a:pPr algn="l" fontAlgn="ctr"/>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ctr"/>
                      <a:r>
                        <a:rPr lang="en-IN" sz="11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100.0</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a:solidFill>
                            <a:srgbClr val="000000"/>
                          </a:solidFill>
                          <a:effectLst/>
                          <a:latin typeface="Calibri" panose="020F0502020204030204" pitchFamily="34" charset="0"/>
                        </a:rPr>
                        <a:t>100.0</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ctr"/>
                      <a:r>
                        <a:rPr lang="en-IN" sz="1100" b="0" i="0" u="none" strike="noStrike" dirty="0">
                          <a:solidFill>
                            <a:srgbClr val="000000"/>
                          </a:solidFill>
                          <a:effectLst/>
                          <a:latin typeface="Calibri" panose="020F0502020204030204" pitchFamily="34" charset="0"/>
                        </a:rPr>
                        <a:t>100.0</a:t>
                      </a:r>
                    </a:p>
                  </a:txBody>
                  <a:tcPr marL="0" marR="216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sp>
        <p:nvSpPr>
          <p:cNvPr id="5" name="Text Placeholder 16"/>
          <p:cNvSpPr>
            <a:spLocks noGrp="1"/>
          </p:cNvSpPr>
          <p:nvPr>
            <p:ph type="body" idx="1"/>
          </p:nvPr>
        </p:nvSpPr>
        <p:spPr>
          <a:xfrm>
            <a:off x="205599" y="5527964"/>
            <a:ext cx="11757801" cy="1312696"/>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Cardiovascular diseases appropriates higher proportion  of deaths in Urban area than Rural area.</a:t>
            </a:r>
          </a:p>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8 out of 10 top causes are same in Urban area than Rural area. 9</a:t>
            </a:r>
            <a:r>
              <a:rPr lang="en-US" sz="1800" baseline="30000" dirty="0" smtClean="0">
                <a:solidFill>
                  <a:srgbClr val="FF0000"/>
                </a:solidFill>
                <a:latin typeface="Lucida Sans Typewriter" pitchFamily="49" charset="0"/>
              </a:rPr>
              <a:t>th</a:t>
            </a:r>
            <a:r>
              <a:rPr lang="en-US" sz="1800" dirty="0" smtClean="0">
                <a:solidFill>
                  <a:srgbClr val="FF0000"/>
                </a:solidFill>
                <a:latin typeface="Lucida Sans Typewriter" pitchFamily="49" charset="0"/>
              </a:rPr>
              <a:t> and 10</a:t>
            </a:r>
            <a:r>
              <a:rPr lang="en-US" sz="1800" baseline="30000" dirty="0" smtClean="0">
                <a:solidFill>
                  <a:srgbClr val="FF0000"/>
                </a:solidFill>
                <a:latin typeface="Lucida Sans Typewriter" pitchFamily="49" charset="0"/>
              </a:rPr>
              <a:t>th</a:t>
            </a:r>
            <a:r>
              <a:rPr lang="en-US" sz="1800" dirty="0" smtClean="0">
                <a:solidFill>
                  <a:srgbClr val="FF0000"/>
                </a:solidFill>
                <a:latin typeface="Lucida Sans Typewriter" pitchFamily="49" charset="0"/>
              </a:rPr>
              <a:t> ranked causes are different in Rural and Urban area.</a:t>
            </a:r>
            <a:endParaRPr lang="en-IN" sz="1800" dirty="0">
              <a:solidFill>
                <a:srgbClr val="FF0000"/>
              </a:solidFill>
              <a:latin typeface="Lucida Sans Typewriter" pitchFamily="49" charset="0"/>
            </a:endParaRPr>
          </a:p>
        </p:txBody>
      </p:sp>
    </p:spTree>
    <p:extLst>
      <p:ext uri="{BB962C8B-B14F-4D97-AF65-F5344CB8AC3E}">
        <p14:creationId xmlns="" xmlns:p14="http://schemas.microsoft.com/office/powerpoint/2010/main" val="12551330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9788" y="176282"/>
            <a:ext cx="10515600" cy="608910"/>
          </a:xfrm>
        </p:spPr>
        <p:txBody>
          <a:bodyPr>
            <a:noAutofit/>
          </a:bodyPr>
          <a:lstStyle/>
          <a:p>
            <a:pPr algn="ctr"/>
            <a:r>
              <a:rPr lang="en-US" sz="2800" b="1" dirty="0" smtClean="0"/>
              <a:t>Top Ten Causes of Deaths – Age Less than 29 days :2010-2013</a:t>
            </a:r>
            <a:endParaRPr lang="en-IN" sz="2800" b="1" dirty="0"/>
          </a:p>
        </p:txBody>
      </p:sp>
      <p:sp>
        <p:nvSpPr>
          <p:cNvPr id="17" name="Text Placeholder 16"/>
          <p:cNvSpPr>
            <a:spLocks noGrp="1"/>
          </p:cNvSpPr>
          <p:nvPr>
            <p:ph type="body" idx="1"/>
          </p:nvPr>
        </p:nvSpPr>
        <p:spPr>
          <a:xfrm>
            <a:off x="205599" y="5444836"/>
            <a:ext cx="11612027" cy="1296787"/>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2000" dirty="0" smtClean="0">
                <a:solidFill>
                  <a:srgbClr val="FF0000"/>
                </a:solidFill>
                <a:latin typeface="Lucida Sans Typewriter" pitchFamily="49" charset="0"/>
              </a:rPr>
              <a:t>Top 10 causes cover about 99 % Deaths under the age group.</a:t>
            </a:r>
          </a:p>
          <a:p>
            <a:pPr marL="342900" indent="-342900" algn="just">
              <a:buFont typeface="Arial" panose="020B0604020202020204" pitchFamily="34" charset="0"/>
              <a:buChar char="•"/>
            </a:pPr>
            <a:r>
              <a:rPr lang="en-US" sz="2000" dirty="0" smtClean="0">
                <a:solidFill>
                  <a:srgbClr val="FF0000"/>
                </a:solidFill>
                <a:latin typeface="Lucida Sans Typewriter" pitchFamily="49" charset="0"/>
              </a:rPr>
              <a:t>Prematurity and low birth weight account for about half of the neonatal deaths and its share in death has increased by 10.7% from 2004-06.</a:t>
            </a:r>
          </a:p>
          <a:p>
            <a:pPr marL="342900" indent="-342900" algn="just">
              <a:buFont typeface="Arial" panose="020B0604020202020204" pitchFamily="34" charset="0"/>
              <a:buChar char="•"/>
            </a:pPr>
            <a:endParaRPr lang="en-IN" sz="2000" dirty="0">
              <a:solidFill>
                <a:srgbClr val="FF0000"/>
              </a:solidFill>
              <a:latin typeface="Lucida Sans Typewriter" pitchFamily="49" charset="0"/>
            </a:endParaRPr>
          </a:p>
        </p:txBody>
      </p:sp>
      <p:graphicFrame>
        <p:nvGraphicFramePr>
          <p:cNvPr id="3" name="Table 2"/>
          <p:cNvGraphicFramePr>
            <a:graphicFrameLocks noGrp="1"/>
          </p:cNvGraphicFramePr>
          <p:nvPr>
            <p:extLst>
              <p:ext uri="{D42A27DB-BD31-4B8C-83A1-F6EECF244321}">
                <p14:modId xmlns="" xmlns:p14="http://schemas.microsoft.com/office/powerpoint/2010/main" val="4151566463"/>
              </p:ext>
            </p:extLst>
          </p:nvPr>
        </p:nvGraphicFramePr>
        <p:xfrm>
          <a:off x="6394657" y="918507"/>
          <a:ext cx="5410200" cy="4438686"/>
        </p:xfrm>
        <a:graphic>
          <a:graphicData uri="http://schemas.openxmlformats.org/drawingml/2006/table">
            <a:tbl>
              <a:tblPr/>
              <a:tblGrid>
                <a:gridCol w="640403"/>
                <a:gridCol w="2295786"/>
                <a:gridCol w="785400"/>
                <a:gridCol w="845816"/>
                <a:gridCol w="842795"/>
              </a:tblGrid>
              <a:tr h="317049">
                <a:tc rowSpan="2">
                  <a:txBody>
                    <a:bodyPr/>
                    <a:lstStyle/>
                    <a:p>
                      <a:pPr algn="ctr" rtl="0" fontAlgn="ctr"/>
                      <a:r>
                        <a:rPr lang="en-IN" sz="105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rtl="0" fontAlgn="ctr"/>
                      <a:r>
                        <a:rPr lang="en-IN" sz="1050" b="1" i="0" u="none" strike="noStrike" dirty="0">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rtl="0" fontAlgn="b"/>
                      <a:r>
                        <a:rPr lang="en-IN" sz="1050" b="1" i="0" u="none" strike="noStrike">
                          <a:solidFill>
                            <a:srgbClr val="000000"/>
                          </a:solidFill>
                          <a:effectLst/>
                          <a:latin typeface="Calibri" panose="020F0502020204030204" pitchFamily="34" charset="0"/>
                        </a:rPr>
                        <a:t>No of Deaths (%)</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317049">
                <a:tc vMerge="1">
                  <a:txBody>
                    <a:bodyPr/>
                    <a:lstStyle/>
                    <a:p>
                      <a:endParaRPr lang="en-IN"/>
                    </a:p>
                  </a:txBody>
                  <a:tcPr/>
                </a:tc>
                <a:tc vMerge="1">
                  <a:txBody>
                    <a:bodyPr/>
                    <a:lstStyle/>
                    <a:p>
                      <a:endParaRPr lang="en-IN"/>
                    </a:p>
                  </a:txBody>
                  <a:tcPr/>
                </a:tc>
                <a:tc>
                  <a:txBody>
                    <a:bodyPr/>
                    <a:lstStyle/>
                    <a:p>
                      <a:pPr algn="ctr" rtl="0" fontAlgn="b"/>
                      <a:r>
                        <a:rPr lang="en-IN" sz="105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05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05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17049">
                <a:tc>
                  <a:txBody>
                    <a:bodyPr/>
                    <a:lstStyle/>
                    <a:p>
                      <a:pPr algn="ctr" fontAlgn="b"/>
                      <a:r>
                        <a:rPr lang="en-IN" sz="12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dirty="0">
                          <a:solidFill>
                            <a:srgbClr val="000000"/>
                          </a:solidFill>
                          <a:effectLst/>
                          <a:latin typeface="Calibri" panose="020F0502020204030204" pitchFamily="34" charset="0"/>
                        </a:rPr>
                        <a:t>Prematurity &amp; low birth weight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47.0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49.5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48.1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17049">
                <a:tc>
                  <a:txBody>
                    <a:bodyPr/>
                    <a:lstStyle/>
                    <a:p>
                      <a:pPr algn="ctr" fontAlgn="b"/>
                      <a:r>
                        <a:rPr lang="en-IN" sz="12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dirty="0">
                          <a:solidFill>
                            <a:srgbClr val="000000"/>
                          </a:solidFill>
                          <a:effectLst/>
                          <a:latin typeface="Calibri" panose="020F0502020204030204" pitchFamily="34" charset="0"/>
                        </a:rPr>
                        <a:t>Birth asphyxia &amp; birth trauma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13.7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11.9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12.9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17049">
                <a:tc>
                  <a:txBody>
                    <a:bodyPr/>
                    <a:lstStyle/>
                    <a:p>
                      <a:pPr algn="ctr" fontAlgn="b"/>
                      <a:r>
                        <a:rPr lang="en-IN" sz="12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Neonatal Pneumonia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12.3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11.7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12.0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17049">
                <a:tc>
                  <a:txBody>
                    <a:bodyPr/>
                    <a:lstStyle/>
                    <a:p>
                      <a:pPr algn="ctr" fontAlgn="b"/>
                      <a:r>
                        <a:rPr lang="en-IN" sz="12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Other noncommunicable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7.0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7.1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7.1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17049">
                <a:tc>
                  <a:txBody>
                    <a:bodyPr/>
                    <a:lstStyle/>
                    <a:p>
                      <a:pPr algn="ctr" fontAlgn="b"/>
                      <a:r>
                        <a:rPr lang="en-IN" sz="12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Sepsis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5.4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5.4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5.4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17049">
                <a:tc>
                  <a:txBody>
                    <a:bodyPr/>
                    <a:lstStyle/>
                    <a:p>
                      <a:pPr algn="ctr" fontAlgn="b"/>
                      <a:r>
                        <a:rPr lang="en-IN" sz="12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Ill defined or cause unknown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4.9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5.1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5.0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17049">
                <a:tc>
                  <a:txBody>
                    <a:bodyPr/>
                    <a:lstStyle/>
                    <a:p>
                      <a:pPr algn="ctr" fontAlgn="b"/>
                      <a:r>
                        <a:rPr lang="en-IN" sz="12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Congenital anomalies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4.4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4.0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17049">
                <a:tc>
                  <a:txBody>
                    <a:bodyPr/>
                    <a:lstStyle/>
                    <a:p>
                      <a:pPr algn="ctr" fontAlgn="b"/>
                      <a:r>
                        <a:rPr lang="en-IN" sz="12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2.9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3.4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3.1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17049">
                <a:tc>
                  <a:txBody>
                    <a:bodyPr/>
                    <a:lstStyle/>
                    <a:p>
                      <a:pPr algn="ctr" fontAlgn="b"/>
                      <a:r>
                        <a:rPr lang="en-IN" sz="12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Injuries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0.9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0.9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17049">
                <a:tc>
                  <a:txBody>
                    <a:bodyPr/>
                    <a:lstStyle/>
                    <a:p>
                      <a:pPr algn="ctr" fontAlgn="b"/>
                      <a:r>
                        <a:rPr lang="en-IN" sz="12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Tetanus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0.6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0.4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0.5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17049">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0.9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0.9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17049">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graphicFrame>
        <p:nvGraphicFramePr>
          <p:cNvPr id="8" name="Chart 7"/>
          <p:cNvGraphicFramePr>
            <a:graphicFrameLocks noGrp="1"/>
          </p:cNvGraphicFramePr>
          <p:nvPr>
            <p:extLst>
              <p:ext uri="{D42A27DB-BD31-4B8C-83A1-F6EECF244321}">
                <p14:modId xmlns="" xmlns:p14="http://schemas.microsoft.com/office/powerpoint/2010/main" val="3611345410"/>
              </p:ext>
            </p:extLst>
          </p:nvPr>
        </p:nvGraphicFramePr>
        <p:xfrm>
          <a:off x="368576" y="924339"/>
          <a:ext cx="5893076" cy="441297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 xmlns:p14="http://schemas.microsoft.com/office/powerpoint/2010/main" val="41316935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8065" y="309666"/>
            <a:ext cx="11779135" cy="6548334"/>
          </a:xfrm>
        </p:spPr>
        <p:txBody>
          <a:bodyPr>
            <a:normAutofit fontScale="92500" lnSpcReduction="10000"/>
          </a:bodyPr>
          <a:lstStyle/>
          <a:p>
            <a:pPr marL="444500" indent="-444500" algn="just">
              <a:lnSpc>
                <a:spcPct val="100000"/>
              </a:lnSpc>
              <a:spcBef>
                <a:spcPts val="1800"/>
              </a:spcBef>
              <a:spcAft>
                <a:spcPts val="1200"/>
              </a:spcAft>
              <a:buSzPct val="75000"/>
              <a:buFont typeface="Wingdings" panose="05000000000000000000" pitchFamily="2" charset="2"/>
              <a:buChar char="v"/>
            </a:pPr>
            <a:r>
              <a:rPr lang="en-US" sz="2700" dirty="0" smtClean="0">
                <a:solidFill>
                  <a:srgbClr val="FFC000"/>
                </a:solidFill>
                <a:latin typeface="Lucida Sans Typewriter" pitchFamily="49" charset="0"/>
                <a:cs typeface="Arabic Typesetting" panose="03020402040406030203" pitchFamily="66" charset="-78"/>
              </a:rPr>
              <a:t>To fill the gap of representative data the Office of Registrar General, India has taken special initiative to come up with reliable, representative and relevant information of causes of death due to diseases, injuries and risk factors at national/sub-national level. </a:t>
            </a:r>
          </a:p>
          <a:p>
            <a:pPr marL="444500" indent="-444500" algn="just">
              <a:lnSpc>
                <a:spcPct val="100000"/>
              </a:lnSpc>
              <a:spcBef>
                <a:spcPts val="1800"/>
              </a:spcBef>
              <a:spcAft>
                <a:spcPts val="1200"/>
              </a:spcAft>
              <a:buSzPct val="75000"/>
              <a:buFont typeface="Wingdings" panose="05000000000000000000" pitchFamily="2" charset="2"/>
              <a:buChar char="v"/>
            </a:pPr>
            <a:r>
              <a:rPr lang="en-US" sz="2700" dirty="0" smtClean="0">
                <a:solidFill>
                  <a:srgbClr val="FFC000"/>
                </a:solidFill>
                <a:latin typeface="Lucida Sans Typewriter" pitchFamily="49" charset="0"/>
                <a:cs typeface="Arabic Typesetting" panose="03020402040406030203" pitchFamily="66" charset="-78"/>
              </a:rPr>
              <a:t>The </a:t>
            </a:r>
            <a:r>
              <a:rPr lang="en-US" sz="2700" dirty="0">
                <a:solidFill>
                  <a:srgbClr val="FFC000"/>
                </a:solidFill>
                <a:latin typeface="Lucida Sans Typewriter" pitchFamily="49" charset="0"/>
                <a:cs typeface="Arabic Typesetting" panose="03020402040406030203" pitchFamily="66" charset="-78"/>
              </a:rPr>
              <a:t>method </a:t>
            </a:r>
            <a:r>
              <a:rPr lang="en-US" sz="2700" dirty="0" smtClean="0">
                <a:solidFill>
                  <a:srgbClr val="FFC000"/>
                </a:solidFill>
                <a:latin typeface="Lucida Sans Typewriter" pitchFamily="49" charset="0"/>
                <a:cs typeface="Arabic Typesetting" panose="03020402040406030203" pitchFamily="66" charset="-78"/>
              </a:rPr>
              <a:t>of Verbal Autopsy (VA) was used to </a:t>
            </a:r>
            <a:r>
              <a:rPr lang="en-US" sz="2700" dirty="0">
                <a:solidFill>
                  <a:srgbClr val="FFC000"/>
                </a:solidFill>
                <a:latin typeface="Lucida Sans Typewriter" pitchFamily="49" charset="0"/>
                <a:cs typeface="Arabic Typesetting" panose="03020402040406030203" pitchFamily="66" charset="-78"/>
              </a:rPr>
              <a:t>determine the underlying causes of </a:t>
            </a:r>
            <a:r>
              <a:rPr lang="en-US" sz="2700" dirty="0" smtClean="0">
                <a:solidFill>
                  <a:srgbClr val="FFC000"/>
                </a:solidFill>
                <a:latin typeface="Lucida Sans Typewriter" pitchFamily="49" charset="0"/>
                <a:cs typeface="Arabic Typesetting" panose="03020402040406030203" pitchFamily="66" charset="-78"/>
              </a:rPr>
              <a:t>death. </a:t>
            </a:r>
            <a:r>
              <a:rPr lang="en-US" sz="2700" dirty="0">
                <a:solidFill>
                  <a:srgbClr val="FFC000"/>
                </a:solidFill>
                <a:latin typeface="Lucida Sans Typewriter" pitchFamily="49" charset="0"/>
                <a:cs typeface="Arabic Typesetting" panose="03020402040406030203" pitchFamily="66" charset="-78"/>
              </a:rPr>
              <a:t>In the year 2004-05, The Special Survey of Deaths was conducted by covering all deaths from 2001-2003 under Sample Registration System using the VA </a:t>
            </a:r>
            <a:r>
              <a:rPr lang="en-US" sz="2700" dirty="0" smtClean="0">
                <a:solidFill>
                  <a:srgbClr val="FFC000"/>
                </a:solidFill>
                <a:latin typeface="Lucida Sans Typewriter" pitchFamily="49" charset="0"/>
                <a:cs typeface="Arabic Typesetting" panose="03020402040406030203" pitchFamily="66" charset="-78"/>
              </a:rPr>
              <a:t>tools and report was published. </a:t>
            </a:r>
          </a:p>
          <a:p>
            <a:pPr marL="444500" indent="-444500" algn="just">
              <a:lnSpc>
                <a:spcPct val="100000"/>
              </a:lnSpc>
              <a:spcBef>
                <a:spcPts val="1800"/>
              </a:spcBef>
              <a:spcAft>
                <a:spcPts val="1200"/>
              </a:spcAft>
              <a:buSzPct val="75000"/>
              <a:buFont typeface="Wingdings" panose="05000000000000000000" pitchFamily="2" charset="2"/>
              <a:buChar char="v"/>
            </a:pPr>
            <a:r>
              <a:rPr lang="en-US" sz="2700" dirty="0" smtClean="0">
                <a:solidFill>
                  <a:srgbClr val="FFC000"/>
                </a:solidFill>
                <a:latin typeface="Lucida Sans Typewriter" pitchFamily="49" charset="0"/>
                <a:cs typeface="Arabic Typesetting" panose="03020402040406030203" pitchFamily="66" charset="-78"/>
              </a:rPr>
              <a:t>Subsequently another Causes of Death report was published in 2015 based on deaths of 2004-06 under Sample Registration System. </a:t>
            </a:r>
          </a:p>
          <a:p>
            <a:pPr marL="444500" indent="-444500" algn="just">
              <a:lnSpc>
                <a:spcPct val="100000"/>
              </a:lnSpc>
              <a:spcBef>
                <a:spcPts val="1800"/>
              </a:spcBef>
              <a:spcAft>
                <a:spcPts val="1200"/>
              </a:spcAft>
              <a:buSzPct val="75000"/>
              <a:buFont typeface="Wingdings" panose="05000000000000000000" pitchFamily="2" charset="2"/>
              <a:buChar char="v"/>
            </a:pPr>
            <a:r>
              <a:rPr lang="en-US" sz="2700" dirty="0" smtClean="0">
                <a:solidFill>
                  <a:srgbClr val="FFC000"/>
                </a:solidFill>
                <a:latin typeface="Lucida Sans Typewriter" pitchFamily="49" charset="0"/>
                <a:cs typeface="Arabic Typesetting" panose="03020402040406030203" pitchFamily="66" charset="-78"/>
              </a:rPr>
              <a:t>The present report is based on the deaths covered under Sample Registration System during 2010-13.</a:t>
            </a:r>
            <a:r>
              <a:rPr lang="en-US" sz="2700" dirty="0" smtClean="0">
                <a:solidFill>
                  <a:srgbClr val="FFC000"/>
                </a:solidFill>
                <a:latin typeface="Lucida Sans Typewriter" pitchFamily="49" charset="0"/>
              </a:rPr>
              <a:t> </a:t>
            </a:r>
            <a:endParaRPr lang="en-IN" sz="2700" dirty="0">
              <a:solidFill>
                <a:srgbClr val="FFC000"/>
              </a:solidFill>
              <a:latin typeface="Lucida Sans Typewriter" pitchFamily="49" charset="0"/>
            </a:endParaRPr>
          </a:p>
          <a:p>
            <a:endParaRPr lang="en-IN" sz="2700" b="1" dirty="0">
              <a:solidFill>
                <a:srgbClr val="FFC000"/>
              </a:solidFill>
              <a:latin typeface="Lucida Sans Typewriter" pitchFamily="49" charset="0"/>
              <a:cs typeface="Arial" panose="020B0604020202020204" pitchFamily="34" charset="0"/>
            </a:endParaRPr>
          </a:p>
        </p:txBody>
      </p:sp>
    </p:spTree>
    <p:extLst>
      <p:ext uri="{BB962C8B-B14F-4D97-AF65-F5344CB8AC3E}">
        <p14:creationId xmlns="" xmlns:p14="http://schemas.microsoft.com/office/powerpoint/2010/main" val="368310377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9788" y="176282"/>
            <a:ext cx="10515600" cy="608910"/>
          </a:xfrm>
        </p:spPr>
        <p:txBody>
          <a:bodyPr>
            <a:noAutofit/>
          </a:bodyPr>
          <a:lstStyle/>
          <a:p>
            <a:pPr algn="ctr"/>
            <a:r>
              <a:rPr lang="en-US" sz="2800" b="1" dirty="0" smtClean="0"/>
              <a:t>Top Ten Causes of Deaths – Age Less than 1 Year :2010-2013</a:t>
            </a:r>
            <a:endParaRPr lang="en-IN" sz="2800" b="1" dirty="0"/>
          </a:p>
        </p:txBody>
      </p:sp>
      <p:sp>
        <p:nvSpPr>
          <p:cNvPr id="17" name="Text Placeholder 16"/>
          <p:cNvSpPr>
            <a:spLocks noGrp="1"/>
          </p:cNvSpPr>
          <p:nvPr>
            <p:ph type="body" idx="1"/>
          </p:nvPr>
        </p:nvSpPr>
        <p:spPr>
          <a:xfrm>
            <a:off x="285113" y="5537545"/>
            <a:ext cx="11651783" cy="1062037"/>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2000" dirty="0" smtClean="0">
                <a:solidFill>
                  <a:srgbClr val="FF0000"/>
                </a:solidFill>
                <a:latin typeface="Lucida Sans Typewriter" pitchFamily="49" charset="0"/>
              </a:rPr>
              <a:t>Top </a:t>
            </a:r>
            <a:r>
              <a:rPr lang="en-US" sz="2000" dirty="0">
                <a:solidFill>
                  <a:srgbClr val="FF0000"/>
                </a:solidFill>
                <a:latin typeface="Lucida Sans Typewriter" pitchFamily="49" charset="0"/>
              </a:rPr>
              <a:t>10 causes cover about </a:t>
            </a:r>
            <a:r>
              <a:rPr lang="en-US" sz="2000" dirty="0" smtClean="0">
                <a:solidFill>
                  <a:srgbClr val="FF0000"/>
                </a:solidFill>
                <a:latin typeface="Lucida Sans Typewriter" pitchFamily="49" charset="0"/>
              </a:rPr>
              <a:t>95 </a:t>
            </a:r>
            <a:r>
              <a:rPr lang="en-US" sz="2000" dirty="0">
                <a:solidFill>
                  <a:srgbClr val="FF0000"/>
                </a:solidFill>
                <a:latin typeface="Lucida Sans Typewriter" pitchFamily="49" charset="0"/>
              </a:rPr>
              <a:t>% Deaths under the age group</a:t>
            </a:r>
            <a:r>
              <a:rPr lang="en-US" sz="2000" dirty="0" smtClean="0">
                <a:solidFill>
                  <a:srgbClr val="FF0000"/>
                </a:solidFill>
                <a:latin typeface="Lucida Sans Typewriter" pitchFamily="49" charset="0"/>
              </a:rPr>
              <a:t>. </a:t>
            </a:r>
          </a:p>
          <a:p>
            <a:pPr marL="342900" indent="-342900" algn="just">
              <a:buFont typeface="Arial" panose="020B0604020202020204" pitchFamily="34" charset="0"/>
              <a:buChar char="•"/>
            </a:pPr>
            <a:r>
              <a:rPr lang="en-US" sz="2000" dirty="0" smtClean="0">
                <a:solidFill>
                  <a:srgbClr val="FF0000"/>
                </a:solidFill>
                <a:latin typeface="Lucida Sans Typewriter" pitchFamily="49" charset="0"/>
              </a:rPr>
              <a:t>Pneumonia accounts for about  17% Deaths under this age group.</a:t>
            </a:r>
            <a:endParaRPr lang="en-IN" sz="2000" dirty="0">
              <a:solidFill>
                <a:srgbClr val="FF0000"/>
              </a:solidFill>
              <a:latin typeface="Lucida Sans Typewriter" pitchFamily="49" charset="0"/>
            </a:endParaRPr>
          </a:p>
        </p:txBody>
      </p:sp>
      <p:graphicFrame>
        <p:nvGraphicFramePr>
          <p:cNvPr id="3" name="Content Placeholder 2"/>
          <p:cNvGraphicFramePr>
            <a:graphicFrameLocks noGrp="1"/>
          </p:cNvGraphicFramePr>
          <p:nvPr>
            <p:ph sz="quarter" idx="4"/>
            <p:extLst>
              <p:ext uri="{D42A27DB-BD31-4B8C-83A1-F6EECF244321}">
                <p14:modId xmlns="" xmlns:p14="http://schemas.microsoft.com/office/powerpoint/2010/main" val="2026642408"/>
              </p:ext>
            </p:extLst>
          </p:nvPr>
        </p:nvGraphicFramePr>
        <p:xfrm>
          <a:off x="285113" y="1035372"/>
          <a:ext cx="5370252" cy="4334106"/>
        </p:xfrm>
        <a:graphic>
          <a:graphicData uri="http://schemas.openxmlformats.org/drawingml/2006/table">
            <a:tbl>
              <a:tblPr/>
              <a:tblGrid>
                <a:gridCol w="557044"/>
                <a:gridCol w="2135335"/>
                <a:gridCol w="893591"/>
                <a:gridCol w="896493"/>
                <a:gridCol w="887789"/>
              </a:tblGrid>
              <a:tr h="307602">
                <a:tc rowSpan="2">
                  <a:txBody>
                    <a:bodyPr/>
                    <a:lstStyle/>
                    <a:p>
                      <a:pPr algn="ctr" rtl="0" fontAlgn="ctr"/>
                      <a:r>
                        <a:rPr lang="en-IN" sz="11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rtl="0" fontAlgn="ctr"/>
                      <a:r>
                        <a:rPr lang="en-IN" sz="1100" b="1" i="0" u="none" strike="noStrike" dirty="0">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rtl="0" fontAlgn="b"/>
                      <a:r>
                        <a:rPr lang="en-IN" sz="1100" b="1" i="0" u="none" strike="noStrike" dirty="0">
                          <a:solidFill>
                            <a:srgbClr val="000000"/>
                          </a:solidFill>
                          <a:effectLst/>
                          <a:latin typeface="Calibri" panose="020F0502020204030204" pitchFamily="34" charset="0"/>
                        </a:rPr>
                        <a:t>No of Deaths (%)</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307602">
                <a:tc vMerge="1">
                  <a:txBody>
                    <a:bodyPr/>
                    <a:lstStyle/>
                    <a:p>
                      <a:endParaRPr lang="en-IN"/>
                    </a:p>
                  </a:txBody>
                  <a:tcPr/>
                </a:tc>
                <a:tc vMerge="1">
                  <a:txBody>
                    <a:bodyPr/>
                    <a:lstStyle/>
                    <a:p>
                      <a:endParaRPr lang="en-IN"/>
                    </a:p>
                  </a:txBody>
                  <a:tcPr/>
                </a:tc>
                <a:tc>
                  <a:txBody>
                    <a:bodyPr/>
                    <a:lstStyle/>
                    <a:p>
                      <a:pPr algn="ctr" rtl="0" fontAlgn="b"/>
                      <a:r>
                        <a:rPr lang="en-IN" sz="110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1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10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07602">
                <a:tc>
                  <a:txBody>
                    <a:bodyPr/>
                    <a:lstStyle/>
                    <a:p>
                      <a:pPr algn="ctr" fontAlgn="b"/>
                      <a:r>
                        <a:rPr lang="en-IN" sz="1100" b="0" i="0" u="none" strike="noStrike" dirty="0">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dirty="0">
                          <a:solidFill>
                            <a:srgbClr val="000000"/>
                          </a:solidFill>
                          <a:effectLst/>
                          <a:latin typeface="Calibri" panose="020F0502020204030204" pitchFamily="34" charset="0"/>
                        </a:rPr>
                        <a:t>Prematurity &amp; low birth weight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35.6</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36.4</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35.9</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7602">
                <a:tc>
                  <a:txBody>
                    <a:bodyPr/>
                    <a:lstStyle/>
                    <a:p>
                      <a:pPr algn="ctr" fontAlgn="b"/>
                      <a:r>
                        <a:rPr lang="en-IN" sz="11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dirty="0">
                          <a:solidFill>
                            <a:srgbClr val="000000"/>
                          </a:solidFill>
                          <a:effectLst/>
                          <a:latin typeface="Calibri" panose="020F0502020204030204" pitchFamily="34" charset="0"/>
                        </a:rPr>
                        <a:t>Pneumonia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17.0</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16.8</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16.9</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7602">
                <a:tc>
                  <a:txBody>
                    <a:bodyPr/>
                    <a:lstStyle/>
                    <a:p>
                      <a:pPr algn="ctr" fontAlgn="b"/>
                      <a:r>
                        <a:rPr lang="en-IN" sz="11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dirty="0">
                          <a:solidFill>
                            <a:srgbClr val="000000"/>
                          </a:solidFill>
                          <a:effectLst/>
                          <a:latin typeface="Calibri" panose="020F0502020204030204" pitchFamily="34" charset="0"/>
                        </a:rPr>
                        <a:t>Birth asphyxia &amp; birth trauma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10.7</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9.1</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9.9</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7602">
                <a:tc>
                  <a:txBody>
                    <a:bodyPr/>
                    <a:lstStyle/>
                    <a:p>
                      <a:pPr algn="ctr" fontAlgn="b"/>
                      <a:r>
                        <a:rPr lang="en-IN" sz="11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Other noncommunicable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8.2</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7.5</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7.9</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7602">
                <a:tc>
                  <a:txBody>
                    <a:bodyPr/>
                    <a:lstStyle/>
                    <a:p>
                      <a:pPr algn="ctr" fontAlgn="b"/>
                      <a:r>
                        <a:rPr lang="en-IN" sz="11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6.2</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7.3</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6.7</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7602">
                <a:tc>
                  <a:txBody>
                    <a:bodyPr/>
                    <a:lstStyle/>
                    <a:p>
                      <a:pPr algn="ctr" fontAlgn="b"/>
                      <a:r>
                        <a:rPr lang="en-IN" sz="11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Ill defined or cause unknown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4.4</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4.9</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4.6</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7602">
                <a:tc>
                  <a:txBody>
                    <a:bodyPr/>
                    <a:lstStyle/>
                    <a:p>
                      <a:pPr algn="ctr" fontAlgn="b"/>
                      <a:r>
                        <a:rPr lang="en-IN" sz="11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a:solidFill>
                            <a:srgbClr val="000000"/>
                          </a:solidFill>
                          <a:effectLst/>
                          <a:latin typeface="Calibri" panose="020F0502020204030204" pitchFamily="34" charset="0"/>
                        </a:rPr>
                        <a:t>Congenital anomalies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4.8</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4.3</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4.6</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32932">
                <a:tc>
                  <a:txBody>
                    <a:bodyPr/>
                    <a:lstStyle/>
                    <a:p>
                      <a:pPr algn="ctr" fontAlgn="b"/>
                      <a:r>
                        <a:rPr lang="en-IN" sz="11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Acute bacterial sepsis and severe infections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4.2</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4.3</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4.2</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7602">
                <a:tc>
                  <a:txBody>
                    <a:bodyPr/>
                    <a:lstStyle/>
                    <a:p>
                      <a:pPr algn="ctr" fontAlgn="b"/>
                      <a:r>
                        <a:rPr lang="en-IN" sz="11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a:solidFill>
                            <a:srgbClr val="000000"/>
                          </a:solidFill>
                          <a:effectLst/>
                          <a:latin typeface="Calibri" panose="020F0502020204030204" pitchFamily="34" charset="0"/>
                        </a:rPr>
                        <a:t>Injuries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2.0</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2.1</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2.1</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7602">
                <a:tc>
                  <a:txBody>
                    <a:bodyPr/>
                    <a:lstStyle/>
                    <a:p>
                      <a:pPr algn="ctr" fontAlgn="b"/>
                      <a:r>
                        <a:rPr lang="en-IN" sz="11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Fever of unknown origin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1.7</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1.8</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1.7</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7602">
                <a:tc>
                  <a:txBody>
                    <a:bodyPr/>
                    <a:lstStyle/>
                    <a:p>
                      <a:pPr algn="l" fontAlgn="b"/>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5.2</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5.7</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5.4</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7602">
                <a:tc>
                  <a:txBody>
                    <a:bodyPr/>
                    <a:lstStyle/>
                    <a:p>
                      <a:pPr algn="l" fontAlgn="b"/>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100.0</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100.0</a:t>
                      </a:r>
                    </a:p>
                  </a:txBody>
                  <a:tcPr marL="0" marR="288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graphicFrame>
        <p:nvGraphicFramePr>
          <p:cNvPr id="8" name="Chart 7"/>
          <p:cNvGraphicFramePr>
            <a:graphicFrameLocks noGrp="1"/>
          </p:cNvGraphicFramePr>
          <p:nvPr>
            <p:extLst>
              <p:ext uri="{D42A27DB-BD31-4B8C-83A1-F6EECF244321}">
                <p14:modId xmlns="" xmlns:p14="http://schemas.microsoft.com/office/powerpoint/2010/main" val="1824294481"/>
              </p:ext>
            </p:extLst>
          </p:nvPr>
        </p:nvGraphicFramePr>
        <p:xfrm>
          <a:off x="5785402" y="1043609"/>
          <a:ext cx="6161433" cy="424400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 xmlns:p14="http://schemas.microsoft.com/office/powerpoint/2010/main" val="35886838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9788" y="176282"/>
            <a:ext cx="10515600" cy="608910"/>
          </a:xfrm>
        </p:spPr>
        <p:txBody>
          <a:bodyPr>
            <a:noAutofit/>
          </a:bodyPr>
          <a:lstStyle/>
          <a:p>
            <a:pPr algn="ctr"/>
            <a:r>
              <a:rPr lang="en-US" sz="2800" b="1" dirty="0" smtClean="0"/>
              <a:t>Top Ten Causes of Deaths – Age 1 – 4 Years :2010-2013</a:t>
            </a:r>
            <a:endParaRPr lang="en-IN" sz="2800" b="1" dirty="0"/>
          </a:p>
        </p:txBody>
      </p:sp>
      <p:sp>
        <p:nvSpPr>
          <p:cNvPr id="17" name="Text Placeholder 16"/>
          <p:cNvSpPr>
            <a:spLocks noGrp="1"/>
          </p:cNvSpPr>
          <p:nvPr>
            <p:ph type="body" idx="1"/>
          </p:nvPr>
        </p:nvSpPr>
        <p:spPr>
          <a:xfrm>
            <a:off x="205599" y="5448301"/>
            <a:ext cx="11562331" cy="1304924"/>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Top 10 causes cover about 91 % Deaths under the age group. </a:t>
            </a:r>
          </a:p>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Top 3 Causes namely Pneumonia, </a:t>
            </a:r>
            <a:r>
              <a:rPr lang="en-US" sz="1800" dirty="0" err="1" smtClean="0">
                <a:solidFill>
                  <a:srgbClr val="FF0000"/>
                </a:solidFill>
                <a:latin typeface="Lucida Sans Typewriter" pitchFamily="49" charset="0"/>
              </a:rPr>
              <a:t>Diarrhoeal</a:t>
            </a:r>
            <a:r>
              <a:rPr lang="en-US" sz="1800" dirty="0" smtClean="0">
                <a:solidFill>
                  <a:srgbClr val="FF0000"/>
                </a:solidFill>
                <a:latin typeface="Lucida Sans Typewriter" pitchFamily="49" charset="0"/>
              </a:rPr>
              <a:t> disease and injuries are responsible for more than 50 </a:t>
            </a:r>
            <a:r>
              <a:rPr lang="en-US" sz="1800" dirty="0">
                <a:solidFill>
                  <a:srgbClr val="FF0000"/>
                </a:solidFill>
                <a:latin typeface="Lucida Sans Typewriter" pitchFamily="49" charset="0"/>
              </a:rPr>
              <a:t>Percent Deaths under this age group.</a:t>
            </a:r>
            <a:endParaRPr lang="en-IN" sz="1800" dirty="0">
              <a:solidFill>
                <a:srgbClr val="FF0000"/>
              </a:solidFill>
              <a:latin typeface="Lucida Sans Typewriter" pitchFamily="49" charset="0"/>
            </a:endParaRPr>
          </a:p>
        </p:txBody>
      </p:sp>
      <p:graphicFrame>
        <p:nvGraphicFramePr>
          <p:cNvPr id="3" name="Table 2"/>
          <p:cNvGraphicFramePr>
            <a:graphicFrameLocks noGrp="1"/>
          </p:cNvGraphicFramePr>
          <p:nvPr>
            <p:extLst>
              <p:ext uri="{D42A27DB-BD31-4B8C-83A1-F6EECF244321}">
                <p14:modId xmlns="" xmlns:p14="http://schemas.microsoft.com/office/powerpoint/2010/main" val="199953612"/>
              </p:ext>
            </p:extLst>
          </p:nvPr>
        </p:nvGraphicFramePr>
        <p:xfrm>
          <a:off x="6046513" y="1084657"/>
          <a:ext cx="5701540" cy="4252657"/>
        </p:xfrm>
        <a:graphic>
          <a:graphicData uri="http://schemas.openxmlformats.org/drawingml/2006/table">
            <a:tbl>
              <a:tblPr/>
              <a:tblGrid>
                <a:gridCol w="506334"/>
                <a:gridCol w="1940950"/>
                <a:gridCol w="1067646"/>
                <a:gridCol w="1123122"/>
                <a:gridCol w="1063488"/>
              </a:tblGrid>
              <a:tr h="299534">
                <a:tc rowSpan="2">
                  <a:txBody>
                    <a:bodyPr/>
                    <a:lstStyle/>
                    <a:p>
                      <a:pPr algn="ctr" rtl="0" fontAlgn="ctr"/>
                      <a:r>
                        <a:rPr lang="en-IN" sz="11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rtl="0" fontAlgn="ctr"/>
                      <a:r>
                        <a:rPr lang="en-IN" sz="1100" b="1" i="0" u="none" strike="noStrike">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rtl="0" fontAlgn="b"/>
                      <a:r>
                        <a:rPr lang="en-IN" sz="1100" b="1" i="0" u="none" strike="noStrike">
                          <a:solidFill>
                            <a:srgbClr val="000000"/>
                          </a:solidFill>
                          <a:effectLst/>
                          <a:latin typeface="Calibri" panose="020F0502020204030204" pitchFamily="34" charset="0"/>
                        </a:rPr>
                        <a:t>No of Deaths (%)</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299534">
                <a:tc vMerge="1">
                  <a:txBody>
                    <a:bodyPr/>
                    <a:lstStyle/>
                    <a:p>
                      <a:endParaRPr lang="en-IN"/>
                    </a:p>
                  </a:txBody>
                  <a:tcPr/>
                </a:tc>
                <a:tc vMerge="1">
                  <a:txBody>
                    <a:bodyPr/>
                    <a:lstStyle/>
                    <a:p>
                      <a:endParaRPr lang="en-IN"/>
                    </a:p>
                  </a:txBody>
                  <a:tcPr/>
                </a:tc>
                <a:tc>
                  <a:txBody>
                    <a:bodyPr/>
                    <a:lstStyle/>
                    <a:p>
                      <a:pPr algn="ctr" rtl="0" fontAlgn="b"/>
                      <a:r>
                        <a:rPr lang="en-IN" sz="110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1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10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299534">
                <a:tc>
                  <a:txBody>
                    <a:bodyPr/>
                    <a:lstStyle/>
                    <a:p>
                      <a:pPr algn="ctr" fontAlgn="b"/>
                      <a:r>
                        <a:rPr lang="en-IN" sz="11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a:solidFill>
                            <a:srgbClr val="000000"/>
                          </a:solidFill>
                          <a:effectLst/>
                          <a:latin typeface="Calibri" panose="020F0502020204030204" pitchFamily="34" charset="0"/>
                        </a:rPr>
                        <a:t>Pneumonia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17.6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18.9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18.2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99534">
                <a:tc>
                  <a:txBody>
                    <a:bodyPr/>
                    <a:lstStyle/>
                    <a:p>
                      <a:pPr algn="ctr" fontAlgn="b"/>
                      <a:r>
                        <a:rPr lang="en-IN" sz="11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16.3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19.4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17.9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99534">
                <a:tc>
                  <a:txBody>
                    <a:bodyPr/>
                    <a:lstStyle/>
                    <a:p>
                      <a:pPr algn="ctr" fontAlgn="b"/>
                      <a:r>
                        <a:rPr lang="en-IN" sz="11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dirty="0">
                          <a:solidFill>
                            <a:srgbClr val="000000"/>
                          </a:solidFill>
                          <a:effectLst/>
                          <a:latin typeface="Calibri" panose="020F0502020204030204" pitchFamily="34" charset="0"/>
                        </a:rPr>
                        <a:t>Injuries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18.5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15.3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16.9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99534">
                <a:tc>
                  <a:txBody>
                    <a:bodyPr/>
                    <a:lstStyle/>
                    <a:p>
                      <a:pPr algn="ctr" fontAlgn="b"/>
                      <a:r>
                        <a:rPr lang="en-IN" sz="11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Other noncommunicable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11.8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9.4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10.6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99534">
                <a:tc>
                  <a:txBody>
                    <a:bodyPr/>
                    <a:lstStyle/>
                    <a:p>
                      <a:pPr algn="ctr" fontAlgn="b"/>
                      <a:r>
                        <a:rPr lang="en-IN" sz="11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a:solidFill>
                            <a:srgbClr val="000000"/>
                          </a:solidFill>
                          <a:effectLst/>
                          <a:latin typeface="Calibri" panose="020F0502020204030204" pitchFamily="34" charset="0"/>
                        </a:rPr>
                        <a:t>Malaria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6.5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7.0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99534">
                <a:tc>
                  <a:txBody>
                    <a:bodyPr/>
                    <a:lstStyle/>
                    <a:p>
                      <a:pPr algn="ctr" fontAlgn="b"/>
                      <a:r>
                        <a:rPr lang="en-IN" sz="11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Fever of unknown origin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6.5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6.2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6.3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58715">
                <a:tc>
                  <a:txBody>
                    <a:bodyPr/>
                    <a:lstStyle/>
                    <a:p>
                      <a:pPr algn="ctr" fontAlgn="b"/>
                      <a:r>
                        <a:rPr lang="en-IN" sz="11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a:solidFill>
                            <a:srgbClr val="000000"/>
                          </a:solidFill>
                          <a:effectLst/>
                          <a:latin typeface="Calibri" panose="020F0502020204030204" pitchFamily="34" charset="0"/>
                        </a:rPr>
                        <a:t>Other infectious and parasitic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3.9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4.2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4.0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99534">
                <a:tc>
                  <a:txBody>
                    <a:bodyPr/>
                    <a:lstStyle/>
                    <a:p>
                      <a:pPr algn="ctr" fontAlgn="b"/>
                      <a:r>
                        <a:rPr lang="en-IN" sz="11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Congenital anomalies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3.9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3.2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3.5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99534">
                <a:tc>
                  <a:txBody>
                    <a:bodyPr/>
                    <a:lstStyle/>
                    <a:p>
                      <a:pPr algn="ctr" fontAlgn="b"/>
                      <a:r>
                        <a:rPr lang="en-IN" sz="11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a:solidFill>
                            <a:srgbClr val="000000"/>
                          </a:solidFill>
                          <a:effectLst/>
                          <a:latin typeface="Calibri" panose="020F0502020204030204" pitchFamily="34" charset="0"/>
                        </a:rPr>
                        <a:t>Meningitis/encephalitis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3.5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3.5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3.5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99534">
                <a:tc>
                  <a:txBody>
                    <a:bodyPr/>
                    <a:lstStyle/>
                    <a:p>
                      <a:pPr algn="ctr" fontAlgn="b"/>
                      <a:r>
                        <a:rPr lang="en-IN" sz="11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Ill defined or cause unknown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3.3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3.1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3.2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99534">
                <a:tc>
                  <a:txBody>
                    <a:bodyPr/>
                    <a:lstStyle/>
                    <a:p>
                      <a:pPr algn="l" fontAlgn="b"/>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100" b="0" i="0" u="none" strike="noStrike">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7.3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a:solidFill>
                            <a:srgbClr val="000000"/>
                          </a:solidFill>
                          <a:effectLst/>
                          <a:latin typeface="Calibri" panose="020F0502020204030204" pitchFamily="34" charset="0"/>
                        </a:rPr>
                        <a:t>10.4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100" b="0" i="0" u="none" strike="noStrike" dirty="0">
                          <a:solidFill>
                            <a:srgbClr val="000000"/>
                          </a:solidFill>
                          <a:effectLst/>
                          <a:latin typeface="Calibri" panose="020F0502020204030204" pitchFamily="34" charset="0"/>
                        </a:rPr>
                        <a:t>8.9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99534">
                <a:tc>
                  <a:txBody>
                    <a:bodyPr/>
                    <a:lstStyle/>
                    <a:p>
                      <a:pPr algn="l" fontAlgn="b"/>
                      <a:r>
                        <a:rPr lang="en-IN" sz="11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1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100" b="0" i="0" u="none" strike="noStrike" dirty="0">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graphicFrame>
        <p:nvGraphicFramePr>
          <p:cNvPr id="9" name="Chart 8"/>
          <p:cNvGraphicFramePr>
            <a:graphicFrameLocks noGrp="1"/>
          </p:cNvGraphicFramePr>
          <p:nvPr>
            <p:extLst>
              <p:ext uri="{D42A27DB-BD31-4B8C-83A1-F6EECF244321}">
                <p14:modId xmlns="" xmlns:p14="http://schemas.microsoft.com/office/powerpoint/2010/main" val="938073816"/>
              </p:ext>
            </p:extLst>
          </p:nvPr>
        </p:nvGraphicFramePr>
        <p:xfrm>
          <a:off x="205599" y="1093305"/>
          <a:ext cx="5648550" cy="426388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 xmlns:p14="http://schemas.microsoft.com/office/powerpoint/2010/main" val="183695795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9788" y="176282"/>
            <a:ext cx="10515600" cy="608910"/>
          </a:xfrm>
        </p:spPr>
        <p:txBody>
          <a:bodyPr>
            <a:noAutofit/>
          </a:bodyPr>
          <a:lstStyle/>
          <a:p>
            <a:pPr algn="ctr"/>
            <a:r>
              <a:rPr lang="en-US" sz="2800" b="1" dirty="0" smtClean="0"/>
              <a:t>Top Ten Causes of Deaths – Age 5 – 14 Years :2010-2013</a:t>
            </a:r>
            <a:endParaRPr lang="en-IN" sz="2800" b="1" dirty="0"/>
          </a:p>
        </p:txBody>
      </p:sp>
      <p:sp>
        <p:nvSpPr>
          <p:cNvPr id="17" name="Text Placeholder 16"/>
          <p:cNvSpPr>
            <a:spLocks noGrp="1"/>
          </p:cNvSpPr>
          <p:nvPr>
            <p:ph type="body" idx="1"/>
          </p:nvPr>
        </p:nvSpPr>
        <p:spPr>
          <a:xfrm>
            <a:off x="150290" y="5486401"/>
            <a:ext cx="11861346" cy="1197032"/>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Unintentional injuries (Other than Motor Vehicle Accidents) account for more than 20% of the deaths in this age group.</a:t>
            </a:r>
          </a:p>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This cause accounts for higher deaths in male (23.7%) than female (16.8%).</a:t>
            </a:r>
            <a:endParaRPr lang="en-IN" sz="1800" dirty="0">
              <a:solidFill>
                <a:srgbClr val="FF0000"/>
              </a:solidFill>
              <a:latin typeface="Lucida Sans Typewriter" pitchFamily="49" charset="0"/>
            </a:endParaRPr>
          </a:p>
        </p:txBody>
      </p:sp>
      <p:graphicFrame>
        <p:nvGraphicFramePr>
          <p:cNvPr id="5" name="Chart 4"/>
          <p:cNvGraphicFramePr>
            <a:graphicFrameLocks noGrp="1"/>
          </p:cNvGraphicFramePr>
          <p:nvPr>
            <p:extLst>
              <p:ext uri="{D42A27DB-BD31-4B8C-83A1-F6EECF244321}">
                <p14:modId xmlns="" xmlns:p14="http://schemas.microsoft.com/office/powerpoint/2010/main" val="2625562518"/>
              </p:ext>
            </p:extLst>
          </p:nvPr>
        </p:nvGraphicFramePr>
        <p:xfrm>
          <a:off x="5984185" y="954157"/>
          <a:ext cx="5805537" cy="42579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p:cNvGraphicFramePr>
            <a:graphicFrameLocks noGrp="1"/>
          </p:cNvGraphicFramePr>
          <p:nvPr>
            <p:extLst>
              <p:ext uri="{D42A27DB-BD31-4B8C-83A1-F6EECF244321}">
                <p14:modId xmlns="" xmlns:p14="http://schemas.microsoft.com/office/powerpoint/2010/main" val="3520777893"/>
              </p:ext>
            </p:extLst>
          </p:nvPr>
        </p:nvGraphicFramePr>
        <p:xfrm>
          <a:off x="323502" y="976817"/>
          <a:ext cx="5490888" cy="4211615"/>
        </p:xfrm>
        <a:graphic>
          <a:graphicData uri="http://schemas.openxmlformats.org/drawingml/2006/table">
            <a:tbl>
              <a:tblPr/>
              <a:tblGrid>
                <a:gridCol w="739985"/>
                <a:gridCol w="2136913"/>
                <a:gridCol w="882006"/>
                <a:gridCol w="865992"/>
                <a:gridCol w="865992"/>
              </a:tblGrid>
              <a:tr h="212546">
                <a:tc rowSpan="2">
                  <a:txBody>
                    <a:bodyPr/>
                    <a:lstStyle/>
                    <a:p>
                      <a:pPr algn="ctr" rtl="0" fontAlgn="ctr"/>
                      <a:r>
                        <a:rPr lang="en-IN" sz="12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rtl="0" fontAlgn="ctr"/>
                      <a:r>
                        <a:rPr lang="en-IN" sz="1200" b="1" i="0" u="none" strike="noStrike" dirty="0">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rtl="0" fontAlgn="b"/>
                      <a:r>
                        <a:rPr lang="en-IN" sz="1200" b="1" i="0" u="none" strike="noStrike">
                          <a:solidFill>
                            <a:srgbClr val="000000"/>
                          </a:solidFill>
                          <a:effectLst/>
                          <a:latin typeface="Calibri" panose="020F0502020204030204" pitchFamily="34" charset="0"/>
                        </a:rPr>
                        <a:t>No of Deaths (%)</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212546">
                <a:tc vMerge="1">
                  <a:txBody>
                    <a:bodyPr/>
                    <a:lstStyle/>
                    <a:p>
                      <a:endParaRPr lang="en-IN"/>
                    </a:p>
                  </a:txBody>
                  <a:tcPr/>
                </a:tc>
                <a:tc vMerge="1">
                  <a:txBody>
                    <a:bodyPr/>
                    <a:lstStyle/>
                    <a:p>
                      <a:endParaRPr lang="en-IN"/>
                    </a:p>
                  </a:txBody>
                  <a:tcPr/>
                </a:tc>
                <a:tc>
                  <a:txBody>
                    <a:bodyPr/>
                    <a:lstStyle/>
                    <a:p>
                      <a:pPr algn="ctr" rtl="0" fontAlgn="b"/>
                      <a:r>
                        <a:rPr lang="en-IN" sz="120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2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20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426891">
                <a:tc>
                  <a:txBody>
                    <a:bodyPr/>
                    <a:lstStyle/>
                    <a:p>
                      <a:pPr algn="ctr" fontAlgn="b"/>
                      <a:r>
                        <a:rPr lang="en-IN" sz="12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dirty="0">
                          <a:solidFill>
                            <a:srgbClr val="000000"/>
                          </a:solidFill>
                          <a:effectLst/>
                          <a:latin typeface="Calibri" panose="020F0502020204030204" pitchFamily="34" charset="0"/>
                        </a:rPr>
                        <a:t>Unintentional injuries: Other Than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23.7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16.8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20.5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66007">
                <a:tc>
                  <a:txBody>
                    <a:bodyPr/>
                    <a:lstStyle/>
                    <a:p>
                      <a:pPr algn="ctr" fontAlgn="b"/>
                      <a:r>
                        <a:rPr lang="en-IN" sz="12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12.8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11.6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74081">
                <a:tc>
                  <a:txBody>
                    <a:bodyPr/>
                    <a:lstStyle/>
                    <a:p>
                      <a:pPr algn="ctr" fontAlgn="b"/>
                      <a:r>
                        <a:rPr lang="en-IN" sz="12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Other infectious and parasitic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10.1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11.3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10.6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86209">
                <a:tc>
                  <a:txBody>
                    <a:bodyPr/>
                    <a:lstStyle/>
                    <a:p>
                      <a:pPr algn="ctr" fontAlgn="b"/>
                      <a:r>
                        <a:rPr lang="en-IN" sz="12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Malaria</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7.3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8.2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7.7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66008">
                <a:tc>
                  <a:txBody>
                    <a:bodyPr/>
                    <a:lstStyle/>
                    <a:p>
                      <a:pPr algn="ctr" fontAlgn="b"/>
                      <a:r>
                        <a:rPr lang="en-IN" sz="12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Respiratory infections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6.0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7.1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6.5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49381">
                <a:tc>
                  <a:txBody>
                    <a:bodyPr/>
                    <a:lstStyle/>
                    <a:p>
                      <a:pPr algn="ctr" fontAlgn="b"/>
                      <a:r>
                        <a:rPr lang="en-IN" sz="12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Digestive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5.2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7.8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6.4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74081">
                <a:tc>
                  <a:txBody>
                    <a:bodyPr/>
                    <a:lstStyle/>
                    <a:p>
                      <a:pPr algn="ctr" fontAlgn="b"/>
                      <a:r>
                        <a:rPr lang="en-IN" sz="12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Unintentional injuries: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8.1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6.1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72018">
                <a:tc>
                  <a:txBody>
                    <a:bodyPr/>
                    <a:lstStyle/>
                    <a:p>
                      <a:pPr algn="ctr" fontAlgn="b"/>
                      <a:r>
                        <a:rPr lang="en-IN" sz="12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Fever of unknown origin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4.2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6.1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5.1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82632">
                <a:tc>
                  <a:txBody>
                    <a:bodyPr/>
                    <a:lstStyle/>
                    <a:p>
                      <a:pPr algn="ctr" fontAlgn="b"/>
                      <a:r>
                        <a:rPr lang="en-IN" sz="12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Neuro-psychiatric conditions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4.0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3.7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74081">
                <a:tc>
                  <a:txBody>
                    <a:bodyPr/>
                    <a:lstStyle/>
                    <a:p>
                      <a:pPr algn="ctr" fontAlgn="b"/>
                      <a:r>
                        <a:rPr lang="en-IN" sz="12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dirty="0">
                          <a:solidFill>
                            <a:srgbClr val="000000"/>
                          </a:solidFill>
                          <a:effectLst/>
                          <a:latin typeface="Calibri" panose="020F0502020204030204" pitchFamily="34" charset="0"/>
                        </a:rPr>
                        <a:t>Other Non-Communicable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3.9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3.4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3.7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3416">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17.0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19.2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18.0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11718">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spTree>
    <p:extLst>
      <p:ext uri="{BB962C8B-B14F-4D97-AF65-F5344CB8AC3E}">
        <p14:creationId xmlns="" xmlns:p14="http://schemas.microsoft.com/office/powerpoint/2010/main" val="34227758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9788" y="26648"/>
            <a:ext cx="10515600" cy="608910"/>
          </a:xfrm>
        </p:spPr>
        <p:txBody>
          <a:bodyPr>
            <a:noAutofit/>
          </a:bodyPr>
          <a:lstStyle/>
          <a:p>
            <a:pPr algn="ctr"/>
            <a:r>
              <a:rPr lang="en-US" sz="2800" b="1" dirty="0" smtClean="0"/>
              <a:t>Top Ten Causes of Deaths – Age 15 – 29 Years :2010-2013</a:t>
            </a:r>
            <a:endParaRPr lang="en-IN" sz="2800" b="1" dirty="0"/>
          </a:p>
        </p:txBody>
      </p:sp>
      <p:sp>
        <p:nvSpPr>
          <p:cNvPr id="17" name="Text Placeholder 16"/>
          <p:cNvSpPr>
            <a:spLocks noGrp="1"/>
          </p:cNvSpPr>
          <p:nvPr>
            <p:ph type="body" idx="1"/>
          </p:nvPr>
        </p:nvSpPr>
        <p:spPr>
          <a:xfrm>
            <a:off x="166915" y="5214063"/>
            <a:ext cx="11861346" cy="1643937"/>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Intentional injuries(Suicide)  is the  most occurring cause of death (18%) in  age group 15-29 years.</a:t>
            </a:r>
          </a:p>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Suicide causes  the most number of  female deaths (21.8%) whereas </a:t>
            </a:r>
            <a:r>
              <a:rPr lang="en-IN" sz="1800" dirty="0" smtClean="0">
                <a:solidFill>
                  <a:srgbClr val="FF0000"/>
                </a:solidFill>
                <a:latin typeface="Lucida Sans Typewriter" pitchFamily="49" charset="0"/>
              </a:rPr>
              <a:t>Motor Vehicle Accidents causes the maximum  male deaths (21.9%) in this age group</a:t>
            </a:r>
            <a:endParaRPr lang="en-US" sz="1800" dirty="0" smtClean="0">
              <a:solidFill>
                <a:srgbClr val="FF0000"/>
              </a:solidFill>
              <a:latin typeface="Lucida Sans Typewriter" pitchFamily="49" charset="0"/>
            </a:endParaRPr>
          </a:p>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More than 40% death in this age group is caused by injuries.</a:t>
            </a:r>
            <a:endParaRPr lang="en-IN" sz="1800" dirty="0" smtClean="0">
              <a:solidFill>
                <a:srgbClr val="FF0000"/>
              </a:solidFill>
              <a:latin typeface="Lucida Sans Typewriter" pitchFamily="49" charset="0"/>
            </a:endParaRPr>
          </a:p>
          <a:p>
            <a:pPr marL="342900" indent="-342900" algn="just">
              <a:buFont typeface="Arial" panose="020B0604020202020204" pitchFamily="34" charset="0"/>
              <a:buChar char="•"/>
            </a:pPr>
            <a:endParaRPr lang="en-IN" sz="1800" dirty="0">
              <a:solidFill>
                <a:srgbClr val="FF0000"/>
              </a:solidFill>
              <a:latin typeface="Lucida Sans Typewriter" pitchFamily="49" charset="0"/>
            </a:endParaRPr>
          </a:p>
        </p:txBody>
      </p:sp>
      <p:graphicFrame>
        <p:nvGraphicFramePr>
          <p:cNvPr id="8" name="Chart 7"/>
          <p:cNvGraphicFramePr>
            <a:graphicFrameLocks noGrp="1"/>
          </p:cNvGraphicFramePr>
          <p:nvPr>
            <p:extLst>
              <p:ext uri="{D42A27DB-BD31-4B8C-83A1-F6EECF244321}">
                <p14:modId xmlns="" xmlns:p14="http://schemas.microsoft.com/office/powerpoint/2010/main" val="1760215697"/>
              </p:ext>
            </p:extLst>
          </p:nvPr>
        </p:nvGraphicFramePr>
        <p:xfrm>
          <a:off x="175227" y="621828"/>
          <a:ext cx="5776685" cy="420425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ontent Placeholder 2"/>
          <p:cNvGraphicFramePr>
            <a:graphicFrameLocks noGrp="1"/>
          </p:cNvGraphicFramePr>
          <p:nvPr>
            <p:ph sz="quarter" idx="4"/>
            <p:extLst>
              <p:ext uri="{D42A27DB-BD31-4B8C-83A1-F6EECF244321}">
                <p14:modId xmlns="" xmlns:p14="http://schemas.microsoft.com/office/powerpoint/2010/main" val="1435126175"/>
              </p:ext>
            </p:extLst>
          </p:nvPr>
        </p:nvGraphicFramePr>
        <p:xfrm>
          <a:off x="6173453" y="626672"/>
          <a:ext cx="5740311" cy="4189464"/>
        </p:xfrm>
        <a:graphic>
          <a:graphicData uri="http://schemas.openxmlformats.org/drawingml/2006/table">
            <a:tbl>
              <a:tblPr/>
              <a:tblGrid>
                <a:gridCol w="713167"/>
                <a:gridCol w="2485671"/>
                <a:gridCol w="831943"/>
                <a:gridCol w="884582"/>
                <a:gridCol w="824948"/>
              </a:tblGrid>
              <a:tr h="225881">
                <a:tc rowSpan="2">
                  <a:txBody>
                    <a:bodyPr/>
                    <a:lstStyle/>
                    <a:p>
                      <a:pPr algn="ctr" rtl="0" fontAlgn="ctr"/>
                      <a:r>
                        <a:rPr lang="en-IN" sz="12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rtl="0" fontAlgn="ctr"/>
                      <a:r>
                        <a:rPr lang="en-IN" sz="1200" b="1" i="0" u="none" strike="noStrike">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rtl="0" fontAlgn="b"/>
                      <a:r>
                        <a:rPr lang="en-IN" sz="1200" b="1" i="0" u="none" strike="noStrike">
                          <a:solidFill>
                            <a:srgbClr val="000000"/>
                          </a:solidFill>
                          <a:effectLst/>
                          <a:latin typeface="Calibri" panose="020F0502020204030204" pitchFamily="34" charset="0"/>
                        </a:rPr>
                        <a:t>No of Deaths (%)</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225881">
                <a:tc vMerge="1">
                  <a:txBody>
                    <a:bodyPr/>
                    <a:lstStyle/>
                    <a:p>
                      <a:endParaRPr lang="en-IN"/>
                    </a:p>
                  </a:txBody>
                  <a:tcPr/>
                </a:tc>
                <a:tc vMerge="1">
                  <a:txBody>
                    <a:bodyPr/>
                    <a:lstStyle/>
                    <a:p>
                      <a:endParaRPr lang="en-IN"/>
                    </a:p>
                  </a:txBody>
                  <a:tcPr/>
                </a:tc>
                <a:tc>
                  <a:txBody>
                    <a:bodyPr/>
                    <a:lstStyle/>
                    <a:p>
                      <a:pPr algn="ctr" rtl="0" fontAlgn="b"/>
                      <a:r>
                        <a:rPr lang="en-IN" sz="120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2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20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97551">
                <a:tc>
                  <a:txBody>
                    <a:bodyPr/>
                    <a:lstStyle/>
                    <a:p>
                      <a:pPr algn="ctr" fontAlgn="b"/>
                      <a:r>
                        <a:rPr lang="en-IN" sz="12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dirty="0">
                          <a:solidFill>
                            <a:srgbClr val="000000"/>
                          </a:solidFill>
                          <a:effectLst/>
                          <a:latin typeface="Calibri" panose="020F0502020204030204" pitchFamily="34" charset="0"/>
                        </a:rPr>
                        <a:t>Intentional injuries: Suicide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15.0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21.8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18.0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410275">
                <a:tc>
                  <a:txBody>
                    <a:bodyPr/>
                    <a:lstStyle/>
                    <a:p>
                      <a:pPr algn="ctr" fontAlgn="b"/>
                      <a:r>
                        <a:rPr lang="en-IN" sz="12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dirty="0">
                          <a:solidFill>
                            <a:srgbClr val="000000"/>
                          </a:solidFill>
                          <a:effectLst/>
                          <a:latin typeface="Calibri" panose="020F0502020204030204" pitchFamily="34" charset="0"/>
                        </a:rPr>
                        <a:t>Unintentional injuries: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21.9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3.3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13.7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462871">
                <a:tc>
                  <a:txBody>
                    <a:bodyPr/>
                    <a:lstStyle/>
                    <a:p>
                      <a:pPr algn="ctr" fontAlgn="b"/>
                      <a:r>
                        <a:rPr lang="en-IN" sz="12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dirty="0">
                          <a:solidFill>
                            <a:srgbClr val="000000"/>
                          </a:solidFill>
                          <a:effectLst/>
                          <a:latin typeface="Calibri" panose="020F0502020204030204" pitchFamily="34" charset="0"/>
                        </a:rPr>
                        <a:t>Unintentional injuries: Other Than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12.3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9.0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10.9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25881">
                <a:tc>
                  <a:txBody>
                    <a:bodyPr/>
                    <a:lstStyle/>
                    <a:p>
                      <a:pPr algn="ctr" fontAlgn="b"/>
                      <a:r>
                        <a:rPr lang="en-IN" sz="12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Cardiovascular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7.9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7.0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7.5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25881">
                <a:tc>
                  <a:txBody>
                    <a:bodyPr/>
                    <a:lstStyle/>
                    <a:p>
                      <a:pPr algn="ctr" fontAlgn="b"/>
                      <a:r>
                        <a:rPr lang="en-IN" sz="12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Digestive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7.3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7.0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7.2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25881">
                <a:tc>
                  <a:txBody>
                    <a:bodyPr/>
                    <a:lstStyle/>
                    <a:p>
                      <a:pPr algn="ctr" fontAlgn="b"/>
                      <a:r>
                        <a:rPr lang="en-IN" sz="12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Tuberculosis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4.9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5.3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5.1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97551">
                <a:tc>
                  <a:txBody>
                    <a:bodyPr/>
                    <a:lstStyle/>
                    <a:p>
                      <a:pPr algn="ctr" fontAlgn="b"/>
                      <a:r>
                        <a:rPr lang="en-IN" sz="12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Malignant and other Neoplasms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4.3</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5.2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4.7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25881">
                <a:tc>
                  <a:txBody>
                    <a:bodyPr/>
                    <a:lstStyle/>
                    <a:p>
                      <a:pPr algn="ctr" fontAlgn="b"/>
                      <a:r>
                        <a:rPr lang="en-IN" sz="12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Maternal conditions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9.0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4.0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25881">
                <a:tc>
                  <a:txBody>
                    <a:bodyPr/>
                    <a:lstStyle/>
                    <a:p>
                      <a:pPr algn="ctr" fontAlgn="b"/>
                      <a:r>
                        <a:rPr lang="en-IN" sz="12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5.1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3.8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410275">
                <a:tc>
                  <a:txBody>
                    <a:bodyPr/>
                    <a:lstStyle/>
                    <a:p>
                      <a:pPr algn="ctr" fontAlgn="b"/>
                      <a:r>
                        <a:rPr lang="en-IN" sz="12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Other infectious and parasitic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3.2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4.1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3.6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3893">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20.2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23.2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21.6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25881">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spTree>
    <p:extLst>
      <p:ext uri="{BB962C8B-B14F-4D97-AF65-F5344CB8AC3E}">
        <p14:creationId xmlns="" xmlns:p14="http://schemas.microsoft.com/office/powerpoint/2010/main" val="426558559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9788" y="176282"/>
            <a:ext cx="10515600" cy="608910"/>
          </a:xfrm>
        </p:spPr>
        <p:txBody>
          <a:bodyPr>
            <a:noAutofit/>
          </a:bodyPr>
          <a:lstStyle/>
          <a:p>
            <a:pPr algn="ctr"/>
            <a:r>
              <a:rPr lang="en-US" sz="2800" b="1" dirty="0" smtClean="0"/>
              <a:t>Top Ten Causes of Deaths – Age 30 – 69 Years :2010-2013</a:t>
            </a:r>
            <a:endParaRPr lang="en-IN" sz="2800" b="1" dirty="0"/>
          </a:p>
        </p:txBody>
      </p:sp>
      <p:sp>
        <p:nvSpPr>
          <p:cNvPr id="17" name="Text Placeholder 16"/>
          <p:cNvSpPr>
            <a:spLocks noGrp="1"/>
          </p:cNvSpPr>
          <p:nvPr>
            <p:ph type="body" idx="1"/>
          </p:nvPr>
        </p:nvSpPr>
        <p:spPr>
          <a:xfrm>
            <a:off x="230537" y="5278408"/>
            <a:ext cx="11393365" cy="1579591"/>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Cardiovascular diseases are the most common cause of death in this age group (almost one third).</a:t>
            </a:r>
            <a:endParaRPr lang="en-IN" sz="1800" dirty="0" smtClean="0">
              <a:solidFill>
                <a:srgbClr val="FF0000"/>
              </a:solidFill>
              <a:latin typeface="Lucida Sans Typewriter" pitchFamily="49" charset="0"/>
            </a:endParaRPr>
          </a:p>
          <a:p>
            <a:pPr marL="342900" indent="-342900" algn="just">
              <a:buFont typeface="Arial" panose="020B0604020202020204" pitchFamily="34" charset="0"/>
              <a:buChar char="•"/>
            </a:pPr>
            <a:r>
              <a:rPr lang="en-IN" sz="1800" dirty="0" smtClean="0">
                <a:solidFill>
                  <a:srgbClr val="FF0000"/>
                </a:solidFill>
                <a:latin typeface="Lucida Sans Typewriter" pitchFamily="49" charset="0"/>
              </a:rPr>
              <a:t>Every tenth death is caused by Malignant and other neoplasm.</a:t>
            </a:r>
          </a:p>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Tuberculosis is one of the major causes which accounts for  more death in men than female.</a:t>
            </a:r>
            <a:endParaRPr lang="en-IN" sz="1800" dirty="0" smtClean="0">
              <a:solidFill>
                <a:srgbClr val="FF0000"/>
              </a:solidFill>
              <a:latin typeface="Lucida Sans Typewriter" pitchFamily="49" charset="0"/>
            </a:endParaRPr>
          </a:p>
          <a:p>
            <a:pPr marL="342900" indent="-342900" algn="just"/>
            <a:r>
              <a:rPr lang="en-US" sz="1800" dirty="0" smtClean="0">
                <a:solidFill>
                  <a:srgbClr val="FF0000"/>
                </a:solidFill>
                <a:latin typeface="Lucida Sans Typewriter" pitchFamily="49" charset="0"/>
              </a:rPr>
              <a:t> </a:t>
            </a:r>
            <a:endParaRPr lang="en-IN" sz="1800" dirty="0">
              <a:solidFill>
                <a:srgbClr val="FF0000"/>
              </a:solidFill>
              <a:latin typeface="Lucida Sans Typewriter" pitchFamily="49" charset="0"/>
            </a:endParaRPr>
          </a:p>
        </p:txBody>
      </p:sp>
      <p:graphicFrame>
        <p:nvGraphicFramePr>
          <p:cNvPr id="5" name="Chart 4"/>
          <p:cNvGraphicFramePr>
            <a:graphicFrameLocks noGrp="1"/>
          </p:cNvGraphicFramePr>
          <p:nvPr>
            <p:extLst>
              <p:ext uri="{D42A27DB-BD31-4B8C-83A1-F6EECF244321}">
                <p14:modId xmlns="" xmlns:p14="http://schemas.microsoft.com/office/powerpoint/2010/main" val="2678187855"/>
              </p:ext>
            </p:extLst>
          </p:nvPr>
        </p:nvGraphicFramePr>
        <p:xfrm>
          <a:off x="6197837" y="936605"/>
          <a:ext cx="5634659" cy="426388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ontent Placeholder 2"/>
          <p:cNvGraphicFramePr>
            <a:graphicFrameLocks noGrp="1"/>
          </p:cNvGraphicFramePr>
          <p:nvPr>
            <p:ph sz="quarter" idx="4"/>
            <p:extLst>
              <p:ext uri="{D42A27DB-BD31-4B8C-83A1-F6EECF244321}">
                <p14:modId xmlns="" xmlns:p14="http://schemas.microsoft.com/office/powerpoint/2010/main" val="1241413255"/>
              </p:ext>
            </p:extLst>
          </p:nvPr>
        </p:nvGraphicFramePr>
        <p:xfrm>
          <a:off x="421459" y="937651"/>
          <a:ext cx="5623011" cy="4233657"/>
        </p:xfrm>
        <a:graphic>
          <a:graphicData uri="http://schemas.openxmlformats.org/drawingml/2006/table">
            <a:tbl>
              <a:tblPr/>
              <a:tblGrid>
                <a:gridCol w="653447"/>
                <a:gridCol w="2325757"/>
                <a:gridCol w="702655"/>
                <a:gridCol w="970576"/>
                <a:gridCol w="970576"/>
              </a:tblGrid>
              <a:tr h="226523">
                <a:tc rowSpan="2">
                  <a:txBody>
                    <a:bodyPr/>
                    <a:lstStyle/>
                    <a:p>
                      <a:pPr algn="ctr" rtl="0" fontAlgn="ctr"/>
                      <a:r>
                        <a:rPr lang="en-IN" sz="11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rtl="0" fontAlgn="ctr"/>
                      <a:r>
                        <a:rPr lang="en-IN" sz="1100" b="1" i="0" u="none" strike="noStrike" dirty="0">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rtl="0" fontAlgn="b"/>
                      <a:r>
                        <a:rPr lang="en-IN" sz="1100" b="1" i="0" u="none" strike="noStrike">
                          <a:solidFill>
                            <a:srgbClr val="000000"/>
                          </a:solidFill>
                          <a:effectLst/>
                          <a:latin typeface="Calibri" panose="020F0502020204030204" pitchFamily="34" charset="0"/>
                        </a:rPr>
                        <a:t>No of Deaths (%)</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226523">
                <a:tc vMerge="1">
                  <a:txBody>
                    <a:bodyPr/>
                    <a:lstStyle/>
                    <a:p>
                      <a:endParaRPr lang="en-IN"/>
                    </a:p>
                  </a:txBody>
                  <a:tcPr/>
                </a:tc>
                <a:tc vMerge="1">
                  <a:txBody>
                    <a:bodyPr/>
                    <a:lstStyle/>
                    <a:p>
                      <a:endParaRPr lang="en-IN"/>
                    </a:p>
                  </a:txBody>
                  <a:tcPr/>
                </a:tc>
                <a:tc>
                  <a:txBody>
                    <a:bodyPr/>
                    <a:lstStyle/>
                    <a:p>
                      <a:pPr algn="ctr" rtl="0" fontAlgn="b"/>
                      <a:r>
                        <a:rPr lang="en-IN" sz="110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1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10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56048">
                <a:tc>
                  <a:txBody>
                    <a:bodyPr/>
                    <a:lstStyle/>
                    <a:p>
                      <a:pPr algn="ctr" fontAlgn="b"/>
                      <a:r>
                        <a:rPr lang="en-IN" sz="12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Cardiovascular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33.4</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29.2</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31.8</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80641">
                <a:tc>
                  <a:txBody>
                    <a:bodyPr/>
                    <a:lstStyle/>
                    <a:p>
                      <a:pPr algn="ctr" fontAlgn="b"/>
                      <a:r>
                        <a:rPr lang="en-IN" sz="12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Malignant and other Neoplasms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8.7</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12.7</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10.2</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26523">
                <a:tc>
                  <a:txBody>
                    <a:bodyPr/>
                    <a:lstStyle/>
                    <a:p>
                      <a:pPr algn="ctr" fontAlgn="b"/>
                      <a:r>
                        <a:rPr lang="en-IN" sz="12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Respiratory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7.5</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8.3</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7.8</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26523">
                <a:tc>
                  <a:txBody>
                    <a:bodyPr/>
                    <a:lstStyle/>
                    <a:p>
                      <a:pPr algn="ctr" fontAlgn="b"/>
                      <a:r>
                        <a:rPr lang="en-IN" sz="12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Digestive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9.0</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5.0</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7.5</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26523">
                <a:tc>
                  <a:txBody>
                    <a:bodyPr/>
                    <a:lstStyle/>
                    <a:p>
                      <a:pPr algn="ctr" fontAlgn="b"/>
                      <a:r>
                        <a:rPr lang="en-IN" sz="12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dirty="0">
                          <a:solidFill>
                            <a:srgbClr val="000000"/>
                          </a:solidFill>
                          <a:effectLst/>
                          <a:latin typeface="Calibri" panose="020F0502020204030204" pitchFamily="34" charset="0"/>
                        </a:rPr>
                        <a:t>Tuberculosis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6.9</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4.9</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6.1</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97215">
                <a:tc>
                  <a:txBody>
                    <a:bodyPr/>
                    <a:lstStyle/>
                    <a:p>
                      <a:pPr algn="ctr" fontAlgn="b"/>
                      <a:r>
                        <a:rPr lang="en-IN" sz="12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dirty="0">
                          <a:solidFill>
                            <a:srgbClr val="000000"/>
                          </a:solidFill>
                          <a:effectLst/>
                          <a:latin typeface="Calibri" panose="020F0502020204030204" pitchFamily="34" charset="0"/>
                        </a:rPr>
                        <a:t>Unintentional injuries: Other Than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4.3</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4.1</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4.2</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595823">
                <a:tc>
                  <a:txBody>
                    <a:bodyPr/>
                    <a:lstStyle/>
                    <a:p>
                      <a:pPr algn="ctr" fontAlgn="b"/>
                      <a:r>
                        <a:rPr lang="en-IN" sz="12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Ill-defined/ All other symptoms,signs and abnormal clinical and laboratory findings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3.0</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5.4</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3.9</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414931">
                <a:tc>
                  <a:txBody>
                    <a:bodyPr/>
                    <a:lstStyle/>
                    <a:p>
                      <a:pPr algn="ctr" fontAlgn="b"/>
                      <a:r>
                        <a:rPr lang="en-IN" sz="12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Unintentional injuries: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5.2</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1.6</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3.8</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13023">
                <a:tc>
                  <a:txBody>
                    <a:bodyPr/>
                    <a:lstStyle/>
                    <a:p>
                      <a:pPr algn="ctr" fontAlgn="b"/>
                      <a:r>
                        <a:rPr lang="en-IN" sz="12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Genito-urinary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3.8</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3.6</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3.8</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85404">
                <a:tc>
                  <a:txBody>
                    <a:bodyPr/>
                    <a:lstStyle/>
                    <a:p>
                      <a:pPr algn="ctr" fontAlgn="b"/>
                      <a:r>
                        <a:rPr lang="en-IN" sz="12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2.7</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4.6</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3.4</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231434">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15.6</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20.5</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17.4</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226523">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100.0</a:t>
                      </a:r>
                    </a:p>
                  </a:txBody>
                  <a:tcPr marL="0" marR="324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spTree>
    <p:extLst>
      <p:ext uri="{BB962C8B-B14F-4D97-AF65-F5344CB8AC3E}">
        <p14:creationId xmlns="" xmlns:p14="http://schemas.microsoft.com/office/powerpoint/2010/main" val="341759822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9788" y="176282"/>
            <a:ext cx="10515600" cy="608910"/>
          </a:xfrm>
        </p:spPr>
        <p:txBody>
          <a:bodyPr>
            <a:noAutofit/>
          </a:bodyPr>
          <a:lstStyle/>
          <a:p>
            <a:pPr algn="ctr"/>
            <a:r>
              <a:rPr lang="en-US" sz="2800" b="1" dirty="0" smtClean="0"/>
              <a:t>Top Ten Causes of Deaths – Age 70 Years and Above :2010-2013</a:t>
            </a:r>
            <a:endParaRPr lang="en-IN" sz="2800" b="1" dirty="0"/>
          </a:p>
        </p:txBody>
      </p:sp>
      <p:sp>
        <p:nvSpPr>
          <p:cNvPr id="17" name="Text Placeholder 16"/>
          <p:cNvSpPr>
            <a:spLocks noGrp="1"/>
          </p:cNvSpPr>
          <p:nvPr>
            <p:ph type="body" idx="1"/>
          </p:nvPr>
        </p:nvSpPr>
        <p:spPr>
          <a:xfrm>
            <a:off x="285113" y="5537545"/>
            <a:ext cx="11630662" cy="1206155"/>
          </a:xfrm>
          <a:solidFill>
            <a:schemeClr val="accent6">
              <a:lumMod val="20000"/>
              <a:lumOff val="80000"/>
            </a:schemeClr>
          </a:solidFill>
          <a:effectLst>
            <a:innerShdw blurRad="63500" dist="50800" dir="18900000">
              <a:prstClr val="black">
                <a:alpha val="50000"/>
              </a:prstClr>
            </a:innerShdw>
          </a:effectLst>
        </p:spPr>
        <p:txBody>
          <a:bodyPr anchor="t">
            <a:noAutofit/>
          </a:bodyPr>
          <a:lstStyle/>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Ill-defined (including Senility) is the major cause of death in this age group.</a:t>
            </a:r>
          </a:p>
          <a:p>
            <a:pPr marL="342900" indent="-342900" algn="just">
              <a:buFont typeface="Arial" panose="020B0604020202020204" pitchFamily="34" charset="0"/>
              <a:buChar char="•"/>
            </a:pPr>
            <a:r>
              <a:rPr lang="en-US" sz="1800" dirty="0" smtClean="0">
                <a:solidFill>
                  <a:srgbClr val="FF0000"/>
                </a:solidFill>
                <a:latin typeface="Lucida Sans Typewriter" pitchFamily="49" charset="0"/>
              </a:rPr>
              <a:t>Every fourth death in this age group  is due to </a:t>
            </a:r>
            <a:r>
              <a:rPr lang="en-IN" sz="1800" dirty="0" smtClean="0">
                <a:solidFill>
                  <a:srgbClr val="FF0000"/>
                </a:solidFill>
                <a:latin typeface="Lucida Sans Typewriter" pitchFamily="49" charset="0"/>
              </a:rPr>
              <a:t>Cardiovascular diseases.</a:t>
            </a:r>
          </a:p>
          <a:p>
            <a:pPr marL="342900" indent="-342900" algn="just">
              <a:buFont typeface="Arial" panose="020B0604020202020204" pitchFamily="34" charset="0"/>
              <a:buChar char="•"/>
            </a:pPr>
            <a:endParaRPr lang="en-US" sz="1400" dirty="0" smtClean="0">
              <a:solidFill>
                <a:srgbClr val="FF0000"/>
              </a:solidFill>
              <a:latin typeface="Lucida Sans Typewriter" pitchFamily="49" charset="0"/>
            </a:endParaRPr>
          </a:p>
        </p:txBody>
      </p:sp>
      <p:graphicFrame>
        <p:nvGraphicFramePr>
          <p:cNvPr id="7" name="Chart 6"/>
          <p:cNvGraphicFramePr>
            <a:graphicFrameLocks noGrp="1"/>
          </p:cNvGraphicFramePr>
          <p:nvPr>
            <p:extLst>
              <p:ext uri="{D42A27DB-BD31-4B8C-83A1-F6EECF244321}">
                <p14:modId xmlns="" xmlns:p14="http://schemas.microsoft.com/office/powerpoint/2010/main" val="2757157483"/>
              </p:ext>
            </p:extLst>
          </p:nvPr>
        </p:nvGraphicFramePr>
        <p:xfrm>
          <a:off x="307884" y="896425"/>
          <a:ext cx="5712929" cy="448254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ontent Placeholder 2"/>
          <p:cNvGraphicFramePr>
            <a:graphicFrameLocks noGrp="1"/>
          </p:cNvGraphicFramePr>
          <p:nvPr>
            <p:ph sz="quarter" idx="4"/>
            <p:extLst>
              <p:ext uri="{D42A27DB-BD31-4B8C-83A1-F6EECF244321}">
                <p14:modId xmlns="" xmlns:p14="http://schemas.microsoft.com/office/powerpoint/2010/main" val="3376542694"/>
              </p:ext>
            </p:extLst>
          </p:nvPr>
        </p:nvGraphicFramePr>
        <p:xfrm>
          <a:off x="6150238" y="954792"/>
          <a:ext cx="5716448" cy="4393094"/>
        </p:xfrm>
        <a:graphic>
          <a:graphicData uri="http://schemas.openxmlformats.org/drawingml/2006/table">
            <a:tbl>
              <a:tblPr/>
              <a:tblGrid>
                <a:gridCol w="581642"/>
                <a:gridCol w="2653741"/>
                <a:gridCol w="787639"/>
                <a:gridCol w="848228"/>
                <a:gridCol w="845198"/>
              </a:tblGrid>
              <a:tr h="240268">
                <a:tc rowSpan="2">
                  <a:txBody>
                    <a:bodyPr/>
                    <a:lstStyle/>
                    <a:p>
                      <a:pPr algn="ctr" rtl="0" fontAlgn="ctr"/>
                      <a:r>
                        <a:rPr lang="en-IN" sz="1100" b="1" i="0" u="none" strike="noStrike" dirty="0">
                          <a:solidFill>
                            <a:srgbClr val="000000"/>
                          </a:solidFill>
                          <a:effectLst/>
                          <a:latin typeface="Calibri" panose="020F0502020204030204" pitchFamily="34" charset="0"/>
                        </a:rPr>
                        <a:t>Rank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rowSpan="2">
                  <a:txBody>
                    <a:bodyPr/>
                    <a:lstStyle/>
                    <a:p>
                      <a:pPr algn="ctr" fontAlgn="ctr"/>
                      <a:r>
                        <a:rPr lang="en-IN" sz="1100" b="1" i="0" u="none" strike="noStrike" dirty="0">
                          <a:solidFill>
                            <a:srgbClr val="000000"/>
                          </a:solidFill>
                          <a:effectLst/>
                          <a:latin typeface="Calibri" panose="020F0502020204030204" pitchFamily="34" charset="0"/>
                        </a:rPr>
                        <a:t>Causes of Death</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gridSpan="3">
                  <a:txBody>
                    <a:bodyPr/>
                    <a:lstStyle/>
                    <a:p>
                      <a:pPr algn="ctr" rtl="0" fontAlgn="b"/>
                      <a:r>
                        <a:rPr lang="en-IN" sz="1100" b="1" i="0" u="none" strike="noStrike">
                          <a:solidFill>
                            <a:srgbClr val="000000"/>
                          </a:solidFill>
                          <a:effectLst/>
                          <a:latin typeface="Calibri" panose="020F0502020204030204" pitchFamily="34" charset="0"/>
                        </a:rPr>
                        <a:t>No of Deaths (%)</a:t>
                      </a:r>
                    </a:p>
                  </a:txBody>
                  <a:tcPr marL="0" marR="0" marT="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hMerge="1">
                  <a:txBody>
                    <a:bodyPr/>
                    <a:lstStyle/>
                    <a:p>
                      <a:endParaRPr lang="en-IN"/>
                    </a:p>
                  </a:txBody>
                  <a:tcPr/>
                </a:tc>
                <a:tc hMerge="1">
                  <a:txBody>
                    <a:bodyPr/>
                    <a:lstStyle/>
                    <a:p>
                      <a:endParaRPr lang="en-IN"/>
                    </a:p>
                  </a:txBody>
                  <a:tcPr/>
                </a:tc>
              </a:tr>
              <a:tr h="306902">
                <a:tc vMerge="1">
                  <a:txBody>
                    <a:bodyPr/>
                    <a:lstStyle/>
                    <a:p>
                      <a:endParaRPr lang="en-IN"/>
                    </a:p>
                  </a:txBody>
                  <a:tcPr/>
                </a:tc>
                <a:tc vMerge="1">
                  <a:txBody>
                    <a:bodyPr/>
                    <a:lstStyle/>
                    <a:p>
                      <a:endParaRPr lang="en-IN"/>
                    </a:p>
                  </a:txBody>
                  <a:tcPr/>
                </a:tc>
                <a:tc>
                  <a:txBody>
                    <a:bodyPr/>
                    <a:lstStyle/>
                    <a:p>
                      <a:pPr algn="ctr" rtl="0" fontAlgn="b"/>
                      <a:r>
                        <a:rPr lang="en-IN" sz="1100" b="1" i="0" u="none" strike="noStrike">
                          <a:solidFill>
                            <a:srgbClr val="000000"/>
                          </a:solidFill>
                          <a:effectLst/>
                          <a:latin typeface="Calibri" panose="020F0502020204030204" pitchFamily="34" charset="0"/>
                        </a:rPr>
                        <a:t>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100" b="1" i="0" u="none" strike="noStrike">
                          <a:solidFill>
                            <a:srgbClr val="000000"/>
                          </a:solidFill>
                          <a:effectLst/>
                          <a:latin typeface="Calibri" panose="020F0502020204030204" pitchFamily="34" charset="0"/>
                        </a:rPr>
                        <a:t>Female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c>
                  <a:txBody>
                    <a:bodyPr/>
                    <a:lstStyle/>
                    <a:p>
                      <a:pPr algn="ctr" rtl="0" fontAlgn="b"/>
                      <a:r>
                        <a:rPr lang="en-IN" sz="1100" b="1" i="0" u="none" strike="noStrike">
                          <a:solidFill>
                            <a:srgbClr val="000000"/>
                          </a:solidFill>
                          <a:effectLst/>
                          <a:latin typeface="Calibri" panose="020F0502020204030204" pitchFamily="34" charset="0"/>
                        </a:rPr>
                        <a:t>Person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699"/>
                    </a:solidFill>
                  </a:tcPr>
                </a:tc>
              </a:tr>
              <a:tr h="381042">
                <a:tc>
                  <a:txBody>
                    <a:bodyPr/>
                    <a:lstStyle/>
                    <a:p>
                      <a:pPr algn="ctr" fontAlgn="b"/>
                      <a:r>
                        <a:rPr lang="en-IN" sz="1200" b="0" i="0" u="none" strike="noStrike">
                          <a:solidFill>
                            <a:srgbClr val="000000"/>
                          </a:solidFill>
                          <a:effectLst/>
                          <a:latin typeface="Calibri" panose="020F0502020204030204" pitchFamily="34" charset="0"/>
                        </a:rPr>
                        <a:t>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dirty="0">
                          <a:solidFill>
                            <a:srgbClr val="000000"/>
                          </a:solidFill>
                          <a:effectLst/>
                          <a:latin typeface="Calibri" panose="020F0502020204030204" pitchFamily="34" charset="0"/>
                        </a:rPr>
                        <a:t>Ill-defined/ All other </a:t>
                      </a:r>
                      <a:r>
                        <a:rPr lang="en-IN" sz="1200" b="0" i="0" u="none" strike="noStrike" dirty="0" err="1">
                          <a:solidFill>
                            <a:srgbClr val="000000"/>
                          </a:solidFill>
                          <a:effectLst/>
                          <a:latin typeface="Calibri" panose="020F0502020204030204" pitchFamily="34" charset="0"/>
                        </a:rPr>
                        <a:t>symptoms,signs</a:t>
                      </a:r>
                      <a:r>
                        <a:rPr lang="en-IN" sz="1200" b="0" i="0" u="none" strike="noStrike" dirty="0">
                          <a:solidFill>
                            <a:srgbClr val="000000"/>
                          </a:solidFill>
                          <a:effectLst/>
                          <a:latin typeface="Calibri" panose="020F0502020204030204" pitchFamily="34" charset="0"/>
                        </a:rPr>
                        <a:t> and abnormal clinical and laboratory findings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25.9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32.2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29.0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6902">
                <a:tc>
                  <a:txBody>
                    <a:bodyPr/>
                    <a:lstStyle/>
                    <a:p>
                      <a:pPr algn="ctr" fontAlgn="b"/>
                      <a:r>
                        <a:rPr lang="en-IN" sz="1200" b="0" i="0" u="none" strike="noStrike">
                          <a:solidFill>
                            <a:srgbClr val="000000"/>
                          </a:solidFill>
                          <a:effectLst/>
                          <a:latin typeface="Calibri" panose="020F0502020204030204" pitchFamily="34" charset="0"/>
                        </a:rPr>
                        <a:t>2</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Cardiovascular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26.7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23.0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24.9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6902">
                <a:tc>
                  <a:txBody>
                    <a:bodyPr/>
                    <a:lstStyle/>
                    <a:p>
                      <a:pPr algn="ctr" fontAlgn="b"/>
                      <a:r>
                        <a:rPr lang="en-IN" sz="1200" b="0" i="0" u="none" strike="noStrike">
                          <a:solidFill>
                            <a:srgbClr val="000000"/>
                          </a:solidFill>
                          <a:effectLst/>
                          <a:latin typeface="Calibri" panose="020F0502020204030204" pitchFamily="34" charset="0"/>
                        </a:rPr>
                        <a:t>3</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Respiratory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12.6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10.5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11.6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6902">
                <a:tc>
                  <a:txBody>
                    <a:bodyPr/>
                    <a:lstStyle/>
                    <a:p>
                      <a:pPr algn="ctr" fontAlgn="b"/>
                      <a:r>
                        <a:rPr lang="en-IN" sz="1200" b="0" i="0" u="none" strike="noStrike">
                          <a:solidFill>
                            <a:srgbClr val="000000"/>
                          </a:solidFill>
                          <a:effectLst/>
                          <a:latin typeface="Calibri" panose="020F0502020204030204" pitchFamily="34" charset="0"/>
                        </a:rPr>
                        <a:t>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Diarrhoeal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5.1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6.6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5.8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6902">
                <a:tc>
                  <a:txBody>
                    <a:bodyPr/>
                    <a:lstStyle/>
                    <a:p>
                      <a:pPr algn="ctr" fontAlgn="b"/>
                      <a:r>
                        <a:rPr lang="en-IN" sz="1200" b="0" i="0" u="none" strike="noStrike">
                          <a:solidFill>
                            <a:srgbClr val="000000"/>
                          </a:solidFill>
                          <a:effectLst/>
                          <a:latin typeface="Calibri" panose="020F0502020204030204" pitchFamily="34" charset="0"/>
                        </a:rPr>
                        <a:t>5</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Fever of unknown origin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4.7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4.1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6902">
                <a:tc>
                  <a:txBody>
                    <a:bodyPr/>
                    <a:lstStyle/>
                    <a:p>
                      <a:pPr algn="ctr" fontAlgn="b"/>
                      <a:r>
                        <a:rPr lang="en-IN" sz="1200" b="0" i="0" u="none" strike="noStrike">
                          <a:solidFill>
                            <a:srgbClr val="000000"/>
                          </a:solidFill>
                          <a:effectLst/>
                          <a:latin typeface="Calibri" panose="020F0502020204030204" pitchFamily="34" charset="0"/>
                        </a:rPr>
                        <a:t>6</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Malignant and other Neoplasms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4.1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3.5</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3.8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95862">
                <a:tc>
                  <a:txBody>
                    <a:bodyPr/>
                    <a:lstStyle/>
                    <a:p>
                      <a:pPr algn="ctr" fontAlgn="b"/>
                      <a:r>
                        <a:rPr lang="en-IN" sz="1200" b="0" i="0" u="none" strike="noStrike">
                          <a:solidFill>
                            <a:srgbClr val="000000"/>
                          </a:solidFill>
                          <a:effectLst/>
                          <a:latin typeface="Calibri" panose="020F0502020204030204" pitchFamily="34" charset="0"/>
                        </a:rPr>
                        <a:t>7</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Unintentional injuries: Other Than Motor Vehicle Accidents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3.9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3.6</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6902">
                <a:tc>
                  <a:txBody>
                    <a:bodyPr/>
                    <a:lstStyle/>
                    <a:p>
                      <a:pPr algn="ctr" fontAlgn="b"/>
                      <a:r>
                        <a:rPr lang="en-IN" sz="1200" b="0" i="0" u="none" strike="noStrike">
                          <a:solidFill>
                            <a:srgbClr val="000000"/>
                          </a:solidFill>
                          <a:effectLst/>
                          <a:latin typeface="Calibri" panose="020F0502020204030204" pitchFamily="34" charset="0"/>
                        </a:rPr>
                        <a:t>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Respiratory infections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2.9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2.8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2.9</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6902">
                <a:tc>
                  <a:txBody>
                    <a:bodyPr/>
                    <a:lstStyle/>
                    <a:p>
                      <a:pPr algn="ctr" fontAlgn="b"/>
                      <a:r>
                        <a:rPr lang="en-IN" sz="1200" b="0" i="0" u="none" strike="noStrike">
                          <a:solidFill>
                            <a:srgbClr val="000000"/>
                          </a:solidFill>
                          <a:effectLst/>
                          <a:latin typeface="Calibri" panose="020F0502020204030204" pitchFamily="34" charset="0"/>
                        </a:rPr>
                        <a:t>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Diabetes mellitus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2.7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2.7</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6902">
                <a:tc>
                  <a:txBody>
                    <a:bodyPr/>
                    <a:lstStyle/>
                    <a:p>
                      <a:pPr algn="ctr" fontAlgn="b"/>
                      <a:r>
                        <a:rPr lang="en-IN" sz="1200" b="0" i="0" u="none" strike="noStrike">
                          <a:solidFill>
                            <a:srgbClr val="000000"/>
                          </a:solidFill>
                          <a:effectLst/>
                          <a:latin typeface="Calibri" panose="020F0502020204030204" pitchFamily="34" charset="0"/>
                        </a:rPr>
                        <a:t>10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Digestive diseases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2.8</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2.0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2.4</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r h="306902">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IN" sz="1200" b="0" i="0" u="none" strike="noStrike">
                          <a:solidFill>
                            <a:srgbClr val="000000"/>
                          </a:solidFill>
                          <a:effectLst/>
                          <a:latin typeface="Calibri" panose="020F0502020204030204" pitchFamily="34" charset="0"/>
                        </a:rPr>
                        <a:t>All Other Remaining Causes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10.2</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a:solidFill>
                            <a:srgbClr val="000000"/>
                          </a:solidFill>
                          <a:effectLst/>
                          <a:latin typeface="Calibri" panose="020F0502020204030204" pitchFamily="34" charset="0"/>
                        </a:rPr>
                        <a:t>8.1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IN" sz="1200" b="0" i="0" u="none" strike="noStrike" dirty="0">
                          <a:solidFill>
                            <a:srgbClr val="000000"/>
                          </a:solidFill>
                          <a:effectLst/>
                          <a:latin typeface="Calibri" panose="020F0502020204030204" pitchFamily="34" charset="0"/>
                        </a:rPr>
                        <a:t>9.1</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06902">
                <a:tc>
                  <a:txBody>
                    <a:bodyPr/>
                    <a:lstStyle/>
                    <a:p>
                      <a:pPr algn="l" fontAlgn="b"/>
                      <a:r>
                        <a:rPr lang="en-IN" sz="1200" b="0" i="0" u="none" strike="noStrike">
                          <a:solidFill>
                            <a:srgbClr val="000000"/>
                          </a:solidFill>
                          <a:effectLst/>
                          <a:latin typeface="Calibri" panose="020F0502020204030204" pitchFamily="34" charset="0"/>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l" fontAlgn="b"/>
                      <a:r>
                        <a:rPr lang="en-IN" sz="1200" b="0" i="0" u="none" strike="noStrike">
                          <a:solidFill>
                            <a:srgbClr val="000000"/>
                          </a:solidFill>
                          <a:effectLst/>
                          <a:latin typeface="Calibri" panose="020F0502020204030204" pitchFamily="34" charset="0"/>
                        </a:rPr>
                        <a:t>Total</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a:txBody>
                    <a:bodyPr/>
                    <a:lstStyle/>
                    <a:p>
                      <a:pPr algn="r" fontAlgn="b"/>
                      <a:r>
                        <a:rPr lang="en-IN" sz="1200" b="0" i="0" u="none" strike="noStrike" dirty="0">
                          <a:solidFill>
                            <a:srgbClr val="000000"/>
                          </a:solidFill>
                          <a:effectLst/>
                          <a:latin typeface="Calibri" panose="020F0502020204030204" pitchFamily="34" charset="0"/>
                        </a:rPr>
                        <a:t>100.0</a:t>
                      </a:r>
                    </a:p>
                  </a:txBody>
                  <a:tcPr marL="0" marR="25200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r>
            </a:tbl>
          </a:graphicData>
        </a:graphic>
      </p:graphicFrame>
    </p:spTree>
    <p:extLst>
      <p:ext uri="{BB962C8B-B14F-4D97-AF65-F5344CB8AC3E}">
        <p14:creationId xmlns="" xmlns:p14="http://schemas.microsoft.com/office/powerpoint/2010/main" val="254863573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581852"/>
            <a:ext cx="10515600" cy="1325563"/>
          </a:xfrm>
        </p:spPr>
        <p:txBody>
          <a:bodyPr>
            <a:normAutofit/>
          </a:bodyPr>
          <a:lstStyle/>
          <a:p>
            <a:pPr algn="ctr"/>
            <a:r>
              <a:rPr lang="en-IN" sz="8800" b="1" dirty="0" smtClean="0">
                <a:solidFill>
                  <a:schemeClr val="accent5">
                    <a:lumMod val="60000"/>
                    <a:lumOff val="40000"/>
                  </a:schemeClr>
                </a:solidFill>
                <a:latin typeface="Arabic Typesetting" panose="03020402040406030203" pitchFamily="66" charset="-78"/>
                <a:cs typeface="Arabic Typesetting" panose="03020402040406030203" pitchFamily="66" charset="-78"/>
              </a:rPr>
              <a:t>THANK YOU</a:t>
            </a:r>
            <a:endParaRPr lang="en-IN" sz="8800" b="1" dirty="0">
              <a:solidFill>
                <a:schemeClr val="accent5">
                  <a:lumMod val="60000"/>
                  <a:lumOff val="40000"/>
                </a:schemeClr>
              </a:solidFill>
              <a:latin typeface="Arabic Typesetting" panose="03020402040406030203" pitchFamily="66" charset="-78"/>
              <a:cs typeface="Arabic Typesetting" panose="03020402040406030203" pitchFamily="66" charset="-78"/>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56205" y="0"/>
            <a:ext cx="7772400" cy="720080"/>
          </a:xfrm>
        </p:spPr>
        <p:txBody>
          <a:bodyPr>
            <a:noAutofit/>
          </a:bodyPr>
          <a:lstStyle/>
          <a:p>
            <a:pPr algn="ctr"/>
            <a:r>
              <a:rPr lang="en-US" sz="6000" dirty="0" smtClean="0">
                <a:solidFill>
                  <a:schemeClr val="accent6">
                    <a:lumMod val="60000"/>
                    <a:lumOff val="40000"/>
                  </a:schemeClr>
                </a:solidFill>
                <a:latin typeface="+mn-lt"/>
                <a:cs typeface="Arabic Typesetting" pitchFamily="66" charset="-78"/>
              </a:rPr>
              <a:t>Core  Themes</a:t>
            </a:r>
            <a:endParaRPr lang="en-IN" sz="6000" dirty="0">
              <a:solidFill>
                <a:schemeClr val="accent6">
                  <a:lumMod val="60000"/>
                  <a:lumOff val="40000"/>
                </a:schemeClr>
              </a:solidFill>
              <a:latin typeface="+mn-lt"/>
              <a:cs typeface="Arabic Typesetting" pitchFamily="66" charset="-78"/>
            </a:endParaRPr>
          </a:p>
        </p:txBody>
      </p:sp>
      <p:sp>
        <p:nvSpPr>
          <p:cNvPr id="3" name="Subtitle 2"/>
          <p:cNvSpPr>
            <a:spLocks noGrp="1"/>
          </p:cNvSpPr>
          <p:nvPr>
            <p:ph type="subTitle" idx="1"/>
          </p:nvPr>
        </p:nvSpPr>
        <p:spPr>
          <a:xfrm>
            <a:off x="204281" y="856211"/>
            <a:ext cx="11644008" cy="6391966"/>
          </a:xfrm>
        </p:spPr>
        <p:txBody>
          <a:bodyPr anchor="t">
            <a:normAutofit/>
          </a:bodyPr>
          <a:lstStyle/>
          <a:p>
            <a:pPr marL="539750" indent="-539750" algn="just">
              <a:lnSpc>
                <a:spcPct val="100000"/>
              </a:lnSpc>
              <a:spcBef>
                <a:spcPts val="1200"/>
              </a:spcBef>
              <a:spcAft>
                <a:spcPts val="1800"/>
              </a:spcAft>
              <a:buSzPct val="75000"/>
              <a:buFont typeface="Wingdings" pitchFamily="2" charset="2"/>
              <a:buChar char="v"/>
            </a:pPr>
            <a:r>
              <a:rPr lang="en-US" dirty="0" smtClean="0">
                <a:solidFill>
                  <a:srgbClr val="FFC000"/>
                </a:solidFill>
                <a:latin typeface="Lucida Sans Typewriter" pitchFamily="49" charset="0"/>
                <a:cs typeface="Arabic Typesetting" panose="03020402040406030203" pitchFamily="66" charset="-78"/>
              </a:rPr>
              <a:t>Major Causes of Death at all India, EAG &amp;Assam And Other States.</a:t>
            </a:r>
          </a:p>
          <a:p>
            <a:pPr marL="539750" indent="-539750" algn="just">
              <a:lnSpc>
                <a:spcPct val="100000"/>
              </a:lnSpc>
              <a:spcBef>
                <a:spcPts val="1200"/>
              </a:spcBef>
              <a:spcAft>
                <a:spcPts val="1800"/>
              </a:spcAft>
              <a:buSzPct val="75000"/>
              <a:buFont typeface="Wingdings" pitchFamily="2" charset="2"/>
              <a:buChar char="v"/>
            </a:pPr>
            <a:r>
              <a:rPr lang="en-US" dirty="0" smtClean="0">
                <a:solidFill>
                  <a:srgbClr val="FFC000"/>
                </a:solidFill>
                <a:latin typeface="Lucida Sans Typewriter" pitchFamily="49" charset="0"/>
                <a:cs typeface="Arabic Typesetting" panose="03020402040406030203" pitchFamily="66" charset="-78"/>
              </a:rPr>
              <a:t>Age- group wise  Causes of Death as per ICD-10 Codes at All India Level.</a:t>
            </a:r>
          </a:p>
          <a:p>
            <a:pPr marL="539750" indent="-539750" algn="just">
              <a:lnSpc>
                <a:spcPct val="100000"/>
              </a:lnSpc>
              <a:spcBef>
                <a:spcPts val="1200"/>
              </a:spcBef>
              <a:spcAft>
                <a:spcPts val="1800"/>
              </a:spcAft>
              <a:buSzPct val="75000"/>
              <a:buFont typeface="Wingdings" pitchFamily="2" charset="2"/>
              <a:buChar char="v"/>
            </a:pPr>
            <a:r>
              <a:rPr lang="en-US" dirty="0" smtClean="0">
                <a:solidFill>
                  <a:srgbClr val="FFC000"/>
                </a:solidFill>
                <a:latin typeface="Lucida Sans Typewriter" pitchFamily="49" charset="0"/>
                <a:cs typeface="Arabic Typesetting" panose="03020402040406030203" pitchFamily="66" charset="-78"/>
              </a:rPr>
              <a:t>Top Ten Causes of  Deaths at India, EAG &amp;Assam And Other States; Sex wise and Residence Wise.</a:t>
            </a:r>
          </a:p>
          <a:p>
            <a:pPr marL="539750" indent="-539750" algn="just">
              <a:lnSpc>
                <a:spcPct val="100000"/>
              </a:lnSpc>
              <a:spcBef>
                <a:spcPts val="1200"/>
              </a:spcBef>
              <a:spcAft>
                <a:spcPts val="1800"/>
              </a:spcAft>
              <a:buSzPct val="75000"/>
              <a:buFont typeface="Wingdings" pitchFamily="2" charset="2"/>
              <a:buChar char="v"/>
            </a:pPr>
            <a:r>
              <a:rPr lang="en-US" dirty="0" smtClean="0">
                <a:solidFill>
                  <a:srgbClr val="FFC000"/>
                </a:solidFill>
                <a:latin typeface="Lucida Sans Typewriter" pitchFamily="49" charset="0"/>
                <a:cs typeface="Arabic Typesetting" panose="03020402040406030203" pitchFamily="66" charset="-78"/>
              </a:rPr>
              <a:t>Top Ten Causes of  neo natal Death , EAG &amp;Assam And Other States; Sex wise and Residence Wise. </a:t>
            </a:r>
          </a:p>
          <a:p>
            <a:pPr marL="539750" indent="-539750" algn="just">
              <a:lnSpc>
                <a:spcPct val="100000"/>
              </a:lnSpc>
              <a:spcBef>
                <a:spcPts val="1200"/>
              </a:spcBef>
              <a:spcAft>
                <a:spcPts val="1800"/>
              </a:spcAft>
              <a:buSzPct val="75000"/>
            </a:pPr>
            <a:endParaRPr lang="en-US" dirty="0" smtClean="0">
              <a:solidFill>
                <a:srgbClr val="FFC000"/>
              </a:solidFill>
              <a:latin typeface="Lucida Sans Typewriter" pitchFamily="49" charset="0"/>
              <a:cs typeface="Arabic Typesetting" panose="03020402040406030203" pitchFamily="66" charset="-78"/>
            </a:endParaRPr>
          </a:p>
          <a:p>
            <a:pPr indent="622300" algn="just">
              <a:lnSpc>
                <a:spcPct val="110000"/>
              </a:lnSpc>
              <a:buSzPct val="75000"/>
            </a:pPr>
            <a:endParaRPr lang="en-US" dirty="0" smtClean="0">
              <a:solidFill>
                <a:srgbClr val="FFC000"/>
              </a:solidFill>
              <a:latin typeface="Lucida Sans Typewriter" pitchFamily="49" charset="0"/>
              <a:cs typeface="Arabic Typesetting" panose="03020402040406030203" pitchFamily="66" charset="-78"/>
            </a:endParaRPr>
          </a:p>
          <a:p>
            <a:pPr algn="just">
              <a:lnSpc>
                <a:spcPct val="110000"/>
              </a:lnSpc>
              <a:spcBef>
                <a:spcPct val="0"/>
              </a:spcBef>
              <a:buFont typeface="Wingdings" pitchFamily="2" charset="2"/>
              <a:buChar char="v"/>
            </a:pPr>
            <a:endParaRPr lang="en-US" spc="-300" dirty="0">
              <a:solidFill>
                <a:srgbClr val="FFC000"/>
              </a:solidFill>
              <a:effectLst>
                <a:outerShdw blurRad="38100" dist="38100" dir="2700000" algn="tl">
                  <a:srgbClr val="000000">
                    <a:alpha val="43137"/>
                  </a:srgbClr>
                </a:outerShdw>
              </a:effectLst>
              <a:latin typeface="Lucida Sans Typewriter" pitchFamily="49" charset="0"/>
              <a:cs typeface="Arabic Typesetting" panose="03020402040406030203" pitchFamily="66" charset="-78"/>
            </a:endParaRPr>
          </a:p>
          <a:p>
            <a:pPr algn="just">
              <a:lnSpc>
                <a:spcPct val="110000"/>
              </a:lnSpc>
              <a:spcBef>
                <a:spcPct val="0"/>
              </a:spcBef>
            </a:pPr>
            <a:endParaRPr lang="en-IN" spc="-300" dirty="0">
              <a:solidFill>
                <a:srgbClr val="FFC000"/>
              </a:solidFill>
              <a:effectLst>
                <a:outerShdw blurRad="38100" dist="38100" dir="2700000" algn="tl">
                  <a:srgbClr val="000000">
                    <a:alpha val="43137"/>
                  </a:srgbClr>
                </a:outerShdw>
              </a:effectLst>
              <a:latin typeface="Lucida Sans Typewriter" pitchFamily="49" charset="0"/>
              <a:cs typeface="Arabic Typesetting" panose="03020402040406030203" pitchFamily="66" charset="-78"/>
            </a:endParaRPr>
          </a:p>
        </p:txBody>
      </p:sp>
    </p:spTree>
    <p:extLst>
      <p:ext uri="{BB962C8B-B14F-4D97-AF65-F5344CB8AC3E}">
        <p14:creationId xmlns="" xmlns:p14="http://schemas.microsoft.com/office/powerpoint/2010/main" val="37683731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56205" y="0"/>
            <a:ext cx="7772400" cy="720080"/>
          </a:xfrm>
        </p:spPr>
        <p:txBody>
          <a:bodyPr>
            <a:noAutofit/>
          </a:bodyPr>
          <a:lstStyle/>
          <a:p>
            <a:pPr algn="ctr"/>
            <a:r>
              <a:rPr lang="en-US" sz="6000" dirty="0" smtClean="0">
                <a:solidFill>
                  <a:schemeClr val="accent6">
                    <a:lumMod val="60000"/>
                    <a:lumOff val="40000"/>
                  </a:schemeClr>
                </a:solidFill>
                <a:latin typeface="+mn-lt"/>
                <a:cs typeface="Arabic Typesetting" pitchFamily="66" charset="-78"/>
              </a:rPr>
              <a:t>Core  Themes</a:t>
            </a:r>
            <a:endParaRPr lang="en-IN" sz="6000" dirty="0">
              <a:solidFill>
                <a:schemeClr val="accent6">
                  <a:lumMod val="60000"/>
                  <a:lumOff val="40000"/>
                </a:schemeClr>
              </a:solidFill>
              <a:latin typeface="+mn-lt"/>
              <a:cs typeface="Arabic Typesetting" pitchFamily="66" charset="-78"/>
            </a:endParaRPr>
          </a:p>
        </p:txBody>
      </p:sp>
      <p:sp>
        <p:nvSpPr>
          <p:cNvPr id="3" name="Subtitle 2"/>
          <p:cNvSpPr>
            <a:spLocks noGrp="1"/>
          </p:cNvSpPr>
          <p:nvPr>
            <p:ph type="subTitle" idx="1"/>
          </p:nvPr>
        </p:nvSpPr>
        <p:spPr>
          <a:xfrm>
            <a:off x="204281" y="856211"/>
            <a:ext cx="11644008" cy="6391966"/>
          </a:xfrm>
        </p:spPr>
        <p:txBody>
          <a:bodyPr anchor="t">
            <a:normAutofit/>
          </a:bodyPr>
          <a:lstStyle/>
          <a:p>
            <a:pPr marL="539750" indent="-539750" algn="just">
              <a:lnSpc>
                <a:spcPct val="110000"/>
              </a:lnSpc>
              <a:spcBef>
                <a:spcPts val="1200"/>
              </a:spcBef>
              <a:spcAft>
                <a:spcPts val="1800"/>
              </a:spcAft>
              <a:buSzPct val="75000"/>
              <a:buFont typeface="Wingdings" pitchFamily="2" charset="2"/>
              <a:buChar char="v"/>
            </a:pPr>
            <a:r>
              <a:rPr lang="en-US" dirty="0" smtClean="0">
                <a:solidFill>
                  <a:srgbClr val="FFC000"/>
                </a:solidFill>
                <a:latin typeface="Lucida Sans Typewriter" pitchFamily="49" charset="0"/>
                <a:cs typeface="Arabic Typesetting" panose="03020402040406030203" pitchFamily="66" charset="-78"/>
              </a:rPr>
              <a:t>Top Ten Causes of  Infant Deaths , EAG &amp;Assam And Other States; Sex wise and Residence Wise.</a:t>
            </a:r>
          </a:p>
          <a:p>
            <a:pPr marL="539750" indent="-539750" algn="just">
              <a:lnSpc>
                <a:spcPct val="110000"/>
              </a:lnSpc>
              <a:spcBef>
                <a:spcPts val="1200"/>
              </a:spcBef>
              <a:spcAft>
                <a:spcPts val="1800"/>
              </a:spcAft>
              <a:buSzPct val="75000"/>
              <a:buFont typeface="Wingdings" pitchFamily="2" charset="2"/>
              <a:buChar char="v"/>
            </a:pPr>
            <a:r>
              <a:rPr lang="en-US" dirty="0" smtClean="0">
                <a:solidFill>
                  <a:srgbClr val="FFC000"/>
                </a:solidFill>
                <a:latin typeface="Lucida Sans Typewriter" pitchFamily="49" charset="0"/>
                <a:cs typeface="Arabic Typesetting" panose="03020402040406030203" pitchFamily="66" charset="-78"/>
              </a:rPr>
              <a:t>Top Ten Causes of Deaths in other Age Groups e.g.U5, 5-14, 15-29, 30-69.70+ , EAG &amp;Assam And Other States; Sex wise and Residence wise.</a:t>
            </a:r>
          </a:p>
          <a:p>
            <a:pPr marL="539750" indent="-539750" algn="just">
              <a:lnSpc>
                <a:spcPct val="110000"/>
              </a:lnSpc>
              <a:spcBef>
                <a:spcPts val="1200"/>
              </a:spcBef>
              <a:spcAft>
                <a:spcPts val="1800"/>
              </a:spcAft>
              <a:buSzPct val="75000"/>
              <a:buFont typeface="Wingdings" pitchFamily="2" charset="2"/>
              <a:buChar char="v"/>
            </a:pPr>
            <a:r>
              <a:rPr lang="en-US" dirty="0" smtClean="0">
                <a:solidFill>
                  <a:srgbClr val="FFC000"/>
                </a:solidFill>
                <a:latin typeface="Lucida Sans Typewriter" pitchFamily="49" charset="0"/>
                <a:cs typeface="Arabic Typesetting" panose="03020402040406030203" pitchFamily="66" charset="-78"/>
              </a:rPr>
              <a:t>Top Ten Causes of Deaths at Zonal level.</a:t>
            </a:r>
          </a:p>
          <a:p>
            <a:pPr algn="just">
              <a:lnSpc>
                <a:spcPct val="110000"/>
              </a:lnSpc>
              <a:spcBef>
                <a:spcPct val="0"/>
              </a:spcBef>
              <a:buFont typeface="Wingdings" pitchFamily="2" charset="2"/>
              <a:buChar char="v"/>
            </a:pPr>
            <a:endParaRPr lang="en-US" spc="-300" dirty="0" smtClean="0">
              <a:solidFill>
                <a:srgbClr val="FFC000"/>
              </a:solidFill>
              <a:effectLst>
                <a:outerShdw blurRad="38100" dist="38100" dir="2700000" algn="tl">
                  <a:srgbClr val="000000">
                    <a:alpha val="43137"/>
                  </a:srgbClr>
                </a:outerShdw>
              </a:effectLst>
              <a:latin typeface="Lucida Sans Typewriter" pitchFamily="49" charset="0"/>
              <a:cs typeface="Arabic Typesetting" panose="03020402040406030203" pitchFamily="66" charset="-78"/>
            </a:endParaRPr>
          </a:p>
          <a:p>
            <a:pPr algn="just">
              <a:lnSpc>
                <a:spcPct val="110000"/>
              </a:lnSpc>
              <a:spcBef>
                <a:spcPct val="0"/>
              </a:spcBef>
            </a:pPr>
            <a:endParaRPr lang="en-IN" spc="-300" dirty="0">
              <a:solidFill>
                <a:srgbClr val="FFC000"/>
              </a:solidFill>
              <a:effectLst>
                <a:outerShdw blurRad="38100" dist="38100" dir="2700000" algn="tl">
                  <a:srgbClr val="000000">
                    <a:alpha val="43137"/>
                  </a:srgbClr>
                </a:outerShdw>
              </a:effectLst>
              <a:latin typeface="Lucida Sans Typewriter" pitchFamily="49" charset="0"/>
              <a:cs typeface="Arabic Typesetting" panose="03020402040406030203" pitchFamily="66" charset="-78"/>
            </a:endParaRPr>
          </a:p>
        </p:txBody>
      </p:sp>
    </p:spTree>
    <p:extLst>
      <p:ext uri="{BB962C8B-B14F-4D97-AF65-F5344CB8AC3E}">
        <p14:creationId xmlns="" xmlns:p14="http://schemas.microsoft.com/office/powerpoint/2010/main" val="37683731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ctr">
              <a:buNone/>
            </a:pPr>
            <a:r>
              <a:rPr lang="en-US" sz="8000" dirty="0" smtClean="0">
                <a:solidFill>
                  <a:srgbClr val="FBCA98"/>
                </a:solidFill>
                <a:effectLst>
                  <a:outerShdw blurRad="38100" dist="38100" dir="2700000" algn="tl">
                    <a:srgbClr val="000000">
                      <a:alpha val="43137"/>
                    </a:srgbClr>
                  </a:outerShdw>
                </a:effectLst>
                <a:ea typeface="Batang" pitchFamily="18" charset="-127"/>
                <a:cs typeface="Arabic Typesetting" panose="03020402040406030203" pitchFamily="66" charset="-78"/>
              </a:rPr>
              <a:t>Key  Features</a:t>
            </a:r>
            <a:endParaRPr lang="en-IN" sz="80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7694" y="540327"/>
            <a:ext cx="11489273" cy="6018405"/>
          </a:xfrm>
        </p:spPr>
        <p:txBody>
          <a:bodyPr anchor="t">
            <a:normAutofit fontScale="85000" lnSpcReduction="20000"/>
          </a:bodyPr>
          <a:lstStyle/>
          <a:p>
            <a:pPr marL="449263" indent="-449263" algn="just">
              <a:lnSpc>
                <a:spcPct val="100000"/>
              </a:lnSpc>
              <a:spcBef>
                <a:spcPts val="1200"/>
              </a:spcBef>
              <a:spcAft>
                <a:spcPts val="1800"/>
              </a:spcAft>
              <a:buFont typeface="Arial" pitchFamily="34" charset="0"/>
              <a:buChar char="•"/>
            </a:pPr>
            <a:r>
              <a:rPr lang="en-US" dirty="0" smtClean="0">
                <a:solidFill>
                  <a:srgbClr val="FFC000"/>
                </a:solidFill>
                <a:latin typeface="Lucida Sans Typewriter" pitchFamily="49" charset="0"/>
                <a:cs typeface="Arabic Typesetting" panose="03020402040406030203" pitchFamily="66" charset="-78"/>
              </a:rPr>
              <a:t>The Report is based on  1,82,827 deaths  of the period 2010-13.</a:t>
            </a:r>
          </a:p>
          <a:p>
            <a:pPr marL="449263" indent="-449263" algn="just">
              <a:lnSpc>
                <a:spcPct val="100000"/>
              </a:lnSpc>
              <a:spcBef>
                <a:spcPts val="1200"/>
              </a:spcBef>
              <a:spcAft>
                <a:spcPts val="1800"/>
              </a:spcAft>
              <a:buFont typeface="Arial" pitchFamily="34" charset="0"/>
              <a:buChar char="•"/>
            </a:pPr>
            <a:r>
              <a:rPr lang="en-US" dirty="0" smtClean="0">
                <a:solidFill>
                  <a:srgbClr val="FFC000"/>
                </a:solidFill>
                <a:latin typeface="Lucida Sans Typewriter" pitchFamily="49" charset="0"/>
                <a:cs typeface="Arabic Typesetting" panose="03020402040406030203" pitchFamily="66" charset="-78"/>
              </a:rPr>
              <a:t> Utilization  of  VA records has improved from 95% in 2004-06 to 98%.</a:t>
            </a:r>
          </a:p>
          <a:p>
            <a:pPr marL="449263" indent="-449263" algn="just">
              <a:lnSpc>
                <a:spcPct val="100000"/>
              </a:lnSpc>
              <a:spcBef>
                <a:spcPts val="1200"/>
              </a:spcBef>
              <a:spcAft>
                <a:spcPts val="1800"/>
              </a:spcAft>
              <a:buFont typeface="Arial" pitchFamily="34" charset="0"/>
              <a:buChar char="•"/>
            </a:pPr>
            <a:r>
              <a:rPr lang="en-US" dirty="0" smtClean="0">
                <a:solidFill>
                  <a:srgbClr val="FFC000"/>
                </a:solidFill>
                <a:latin typeface="Lucida Sans Typewriter" pitchFamily="49" charset="0"/>
                <a:cs typeface="Arabic Typesetting" panose="03020402040406030203" pitchFamily="66" charset="-78"/>
              </a:rPr>
              <a:t> Top ten causes of death account  for  almost  80% of deaths.</a:t>
            </a:r>
          </a:p>
          <a:p>
            <a:pPr marL="449263" indent="-449263" algn="just">
              <a:lnSpc>
                <a:spcPct val="100000"/>
              </a:lnSpc>
              <a:spcBef>
                <a:spcPts val="1200"/>
              </a:spcBef>
              <a:spcAft>
                <a:spcPts val="1800"/>
              </a:spcAft>
              <a:buFont typeface="Arial" pitchFamily="34" charset="0"/>
              <a:buChar char="•"/>
            </a:pPr>
            <a:r>
              <a:rPr lang="en-US" dirty="0" smtClean="0">
                <a:solidFill>
                  <a:srgbClr val="FFC000"/>
                </a:solidFill>
                <a:latin typeface="Lucida Sans Typewriter" pitchFamily="49" charset="0"/>
                <a:cs typeface="Arabic Typesetting" panose="03020402040406030203" pitchFamily="66" charset="-78"/>
              </a:rPr>
              <a:t>Top ten causes of death are same as in 2004-06, although their ranking has changed except for top 2 causes.</a:t>
            </a:r>
          </a:p>
          <a:p>
            <a:pPr marL="449263" indent="-449263" algn="just">
              <a:lnSpc>
                <a:spcPct val="100000"/>
              </a:lnSpc>
              <a:spcBef>
                <a:spcPts val="1200"/>
              </a:spcBef>
              <a:spcAft>
                <a:spcPts val="1800"/>
              </a:spcAft>
              <a:buFont typeface="Arial" pitchFamily="34" charset="0"/>
              <a:buChar char="•"/>
            </a:pPr>
            <a:r>
              <a:rPr lang="en-US" dirty="0" smtClean="0">
                <a:solidFill>
                  <a:srgbClr val="FFC000"/>
                </a:solidFill>
                <a:latin typeface="Lucida Sans Typewriter" pitchFamily="49" charset="0"/>
                <a:cs typeface="Arabic Typesetting" panose="03020402040406030203" pitchFamily="66" charset="-78"/>
              </a:rPr>
              <a:t>Non communicable diseases continue to increase in proportion (49.2 in 2010-13, 45.4 in 2004-06 and 42.4% in 2001-03).</a:t>
            </a:r>
          </a:p>
          <a:p>
            <a:pPr algn="just">
              <a:buFont typeface="Arial" pitchFamily="34" charset="0"/>
              <a:buChar char="•"/>
            </a:pPr>
            <a:endParaRPr lang="en-US" dirty="0" smtClean="0">
              <a:solidFill>
                <a:srgbClr val="FFC000"/>
              </a:solidFill>
              <a:latin typeface="Lucida Sans Typewriter" pitchFamily="49" charset="0"/>
              <a:cs typeface="Arabic Typesetting" panose="03020402040406030203" pitchFamily="66" charset="-78"/>
            </a:endParaRPr>
          </a:p>
          <a:p>
            <a:pPr algn="just">
              <a:buFont typeface="Arial" pitchFamily="34" charset="0"/>
              <a:buChar char="•"/>
            </a:pPr>
            <a:endParaRPr lang="en-US" dirty="0" smtClean="0">
              <a:solidFill>
                <a:srgbClr val="FFC000"/>
              </a:solidFill>
              <a:latin typeface="Lucida Sans Typewriter" pitchFamily="49" charset="0"/>
              <a:cs typeface="Arabic Typesetting" panose="03020402040406030203" pitchFamily="66" charset="-78"/>
            </a:endParaRPr>
          </a:p>
          <a:p>
            <a:pPr algn="just">
              <a:buFont typeface="Arial" pitchFamily="34" charset="0"/>
              <a:buChar char="•"/>
            </a:pPr>
            <a:endParaRPr lang="en-US" dirty="0" smtClean="0">
              <a:solidFill>
                <a:srgbClr val="FFC000"/>
              </a:solidFill>
              <a:latin typeface="Lucida Sans Typewriter" pitchFamily="49" charset="0"/>
              <a:cs typeface="Arabic Typesetting" panose="03020402040406030203" pitchFamily="66" charset="-78"/>
            </a:endParaRPr>
          </a:p>
          <a:p>
            <a:pPr algn="just"/>
            <a:endParaRPr lang="en-US" dirty="0">
              <a:solidFill>
                <a:srgbClr val="FFC000"/>
              </a:solidFill>
              <a:latin typeface="Lucida Sans Typewriter" pitchFamily="49" charset="0"/>
              <a:cs typeface="Arabic Typesetting" panose="03020402040406030203" pitchFamily="66" charset="-78"/>
            </a:endParaRPr>
          </a:p>
          <a:p>
            <a:pPr algn="just"/>
            <a:endParaRPr lang="en-US" dirty="0" smtClean="0">
              <a:solidFill>
                <a:srgbClr val="FFC000"/>
              </a:solidFill>
              <a:latin typeface="Lucida Sans Typewriter" pitchFamily="49" charset="0"/>
              <a:cs typeface="Arabic Typesetting" panose="03020402040406030203" pitchFamily="66" charset="-78"/>
            </a:endParaRPr>
          </a:p>
          <a:p>
            <a:pPr algn="just"/>
            <a:endParaRPr lang="en-IN" dirty="0">
              <a:solidFill>
                <a:srgbClr val="FFC000"/>
              </a:solidFill>
              <a:latin typeface="Lucida Sans Typewriter" pitchFamily="49" charset="0"/>
            </a:endParaRPr>
          </a:p>
        </p:txBody>
      </p:sp>
    </p:spTree>
    <p:extLst>
      <p:ext uri="{BB962C8B-B14F-4D97-AF65-F5344CB8AC3E}">
        <p14:creationId xmlns="" xmlns:p14="http://schemas.microsoft.com/office/powerpoint/2010/main" val="37683731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7695" y="299258"/>
            <a:ext cx="11308492" cy="6558742"/>
          </a:xfrm>
        </p:spPr>
        <p:txBody>
          <a:bodyPr>
            <a:noAutofit/>
          </a:bodyPr>
          <a:lstStyle/>
          <a:p>
            <a:pPr marL="449263" indent="-449263" algn="just">
              <a:lnSpc>
                <a:spcPct val="100000"/>
              </a:lnSpc>
              <a:spcBef>
                <a:spcPts val="1200"/>
              </a:spcBef>
              <a:spcAft>
                <a:spcPts val="1800"/>
              </a:spcAft>
            </a:pPr>
            <a:r>
              <a:rPr lang="en-US" sz="2700" dirty="0" smtClean="0">
                <a:solidFill>
                  <a:srgbClr val="FFC000"/>
                </a:solidFill>
                <a:latin typeface="Lucida Sans Typewriter" pitchFamily="49" charset="0"/>
                <a:cs typeface="Arabic Typesetting" panose="03020402040406030203" pitchFamily="66" charset="-78"/>
              </a:rPr>
              <a:t>Communicable, Maternal, </a:t>
            </a:r>
            <a:r>
              <a:rPr lang="en-US" sz="2700" dirty="0" err="1" smtClean="0">
                <a:solidFill>
                  <a:srgbClr val="FFC000"/>
                </a:solidFill>
                <a:latin typeface="Lucida Sans Typewriter" pitchFamily="49" charset="0"/>
                <a:cs typeface="Arabic Typesetting" panose="03020402040406030203" pitchFamily="66" charset="-78"/>
              </a:rPr>
              <a:t>Perinatal</a:t>
            </a:r>
            <a:r>
              <a:rPr lang="en-US" sz="2700" dirty="0" smtClean="0">
                <a:solidFill>
                  <a:srgbClr val="FFC000"/>
                </a:solidFill>
                <a:latin typeface="Lucida Sans Typewriter" pitchFamily="49" charset="0"/>
                <a:cs typeface="Arabic Typesetting" panose="03020402040406030203" pitchFamily="66" charset="-78"/>
              </a:rPr>
              <a:t> &amp; Nutritional Conditions are showing an even sharper decline as cause of deaths (27.7% in 2010-13, 36.7% in 2004-06 and 38.2% in 2001-03).</a:t>
            </a:r>
          </a:p>
          <a:p>
            <a:pPr marL="449263" indent="-449263" algn="just">
              <a:lnSpc>
                <a:spcPct val="100000"/>
              </a:lnSpc>
              <a:spcBef>
                <a:spcPts val="1200"/>
              </a:spcBef>
              <a:spcAft>
                <a:spcPts val="1800"/>
              </a:spcAft>
            </a:pPr>
            <a:r>
              <a:rPr lang="en-US" sz="2700" dirty="0" smtClean="0">
                <a:solidFill>
                  <a:srgbClr val="FFC000"/>
                </a:solidFill>
                <a:latin typeface="Lucida Sans Typewriter" pitchFamily="49" charset="0"/>
                <a:cs typeface="Arabic Typesetting" panose="03020402040406030203" pitchFamily="66" charset="-78"/>
              </a:rPr>
              <a:t>Overall Cardiovascular diseases remains the most dominant cause of deaths in the population and is causing 23.3% of deaths compared to 19.9% in 2004-06.</a:t>
            </a:r>
          </a:p>
          <a:p>
            <a:pPr marL="449263" indent="-449263" algn="just">
              <a:lnSpc>
                <a:spcPct val="100000"/>
              </a:lnSpc>
              <a:spcBef>
                <a:spcPts val="1200"/>
              </a:spcBef>
              <a:spcAft>
                <a:spcPts val="1800"/>
              </a:spcAft>
            </a:pPr>
            <a:r>
              <a:rPr lang="en-US" sz="2700" dirty="0" smtClean="0">
                <a:solidFill>
                  <a:srgbClr val="FFC000"/>
                </a:solidFill>
                <a:latin typeface="Lucida Sans Typewriter" pitchFamily="49" charset="0"/>
                <a:cs typeface="Arabic Typesetting" panose="03020402040406030203" pitchFamily="66" charset="-78"/>
              </a:rPr>
              <a:t>Maternal conditions causes only 0.9% of the total female deaths.</a:t>
            </a:r>
          </a:p>
          <a:p>
            <a:pPr algn="just"/>
            <a:endParaRPr lang="en-US" sz="2700" dirty="0" smtClean="0">
              <a:solidFill>
                <a:srgbClr val="FF0000"/>
              </a:solidFill>
              <a:latin typeface="Lucida Sans Typewriter" pitchFamily="49" charset="0"/>
              <a:cs typeface="Arabic Typesetting" panose="03020402040406030203" pitchFamily="66" charset="-78"/>
            </a:endParaRPr>
          </a:p>
          <a:p>
            <a:pPr algn="just"/>
            <a:endParaRPr lang="en-US" sz="2700" dirty="0" smtClean="0">
              <a:solidFill>
                <a:srgbClr val="FF0000"/>
              </a:solidFill>
              <a:latin typeface="Lucida Sans Typewriter" pitchFamily="49" charset="0"/>
              <a:cs typeface="Arabic Typesetting" panose="03020402040406030203" pitchFamily="66" charset="-78"/>
            </a:endParaRPr>
          </a:p>
          <a:p>
            <a:pPr algn="just"/>
            <a:endParaRPr lang="en-US" sz="2700" dirty="0" smtClean="0">
              <a:solidFill>
                <a:srgbClr val="FF0000"/>
              </a:solidFill>
              <a:latin typeface="Lucida Sans Typewriter" pitchFamily="49" charset="0"/>
              <a:cs typeface="Arabic Typesetting" panose="03020402040406030203" pitchFamily="66" charset="-78"/>
            </a:endParaRPr>
          </a:p>
          <a:p>
            <a:pPr algn="just"/>
            <a:endParaRPr lang="en-IN" sz="2700" dirty="0">
              <a:latin typeface="Lucida Sans Typewriter" pitchFamily="49"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24444" y="1197026"/>
            <a:ext cx="11563003" cy="5660974"/>
          </a:xfrm>
        </p:spPr>
        <p:txBody>
          <a:bodyPr anchor="t">
            <a:noAutofit/>
          </a:bodyPr>
          <a:lstStyle/>
          <a:p>
            <a:pPr marL="449263" indent="-449263" algn="just">
              <a:lnSpc>
                <a:spcPct val="100000"/>
              </a:lnSpc>
              <a:spcBef>
                <a:spcPts val="1200"/>
              </a:spcBef>
              <a:spcAft>
                <a:spcPts val="1800"/>
              </a:spcAft>
              <a:buFont typeface="Arial" pitchFamily="34" charset="0"/>
              <a:buChar char="•"/>
            </a:pPr>
            <a:r>
              <a:rPr lang="en-US" sz="2700" dirty="0" smtClean="0">
                <a:solidFill>
                  <a:srgbClr val="FFC000"/>
                </a:solidFill>
                <a:latin typeface="Lucida Sans Typewriter" pitchFamily="49" charset="0"/>
                <a:cs typeface="Arabic Typesetting" panose="03020402040406030203" pitchFamily="66" charset="-78"/>
              </a:rPr>
              <a:t>The proportion of infant death has come down by 4.6% in comparison with 2004-06 (10.3 against 14.9).</a:t>
            </a:r>
          </a:p>
          <a:p>
            <a:pPr marL="449263" indent="-449263" algn="just">
              <a:lnSpc>
                <a:spcPct val="100000"/>
              </a:lnSpc>
              <a:spcBef>
                <a:spcPts val="1200"/>
              </a:spcBef>
              <a:spcAft>
                <a:spcPts val="1800"/>
              </a:spcAft>
              <a:buFont typeface="Arial" pitchFamily="34" charset="0"/>
              <a:buChar char="•"/>
            </a:pPr>
            <a:r>
              <a:rPr lang="en-US" sz="2700" dirty="0" smtClean="0">
                <a:solidFill>
                  <a:srgbClr val="FFC000"/>
                </a:solidFill>
                <a:latin typeface="Lucida Sans Typewriter" pitchFamily="49" charset="0"/>
                <a:cs typeface="Arabic Typesetting" panose="03020402040406030203" pitchFamily="66" charset="-78"/>
              </a:rPr>
              <a:t>Proportion of Under5 deaths has reduced considerably from 19.4% in 2004-06 to 12.5%.</a:t>
            </a:r>
          </a:p>
          <a:p>
            <a:pPr marL="449263" indent="-449263" algn="just">
              <a:lnSpc>
                <a:spcPct val="100000"/>
              </a:lnSpc>
              <a:spcBef>
                <a:spcPts val="1200"/>
              </a:spcBef>
              <a:spcAft>
                <a:spcPts val="1800"/>
              </a:spcAft>
              <a:buFont typeface="Arial" pitchFamily="34" charset="0"/>
              <a:buChar char="•"/>
            </a:pPr>
            <a:r>
              <a:rPr lang="en-US" sz="2700" dirty="0" smtClean="0">
                <a:solidFill>
                  <a:srgbClr val="FFC000"/>
                </a:solidFill>
                <a:latin typeface="Lucida Sans Typewriter" pitchFamily="49" charset="0"/>
                <a:cs typeface="Arabic Typesetting" panose="03020402040406030203" pitchFamily="66" charset="-78"/>
              </a:rPr>
              <a:t>Proportion of deaths in children aged 5-14 years has reduced considerably to 1.9% from 3.3% in 2004-06.</a:t>
            </a:r>
          </a:p>
          <a:p>
            <a:pPr marL="449263" indent="-449263" algn="just">
              <a:lnSpc>
                <a:spcPct val="100000"/>
              </a:lnSpc>
              <a:spcBef>
                <a:spcPts val="1200"/>
              </a:spcBef>
              <a:spcAft>
                <a:spcPts val="1800"/>
              </a:spcAft>
              <a:buFont typeface="Arial" pitchFamily="34" charset="0"/>
              <a:buChar char="•"/>
            </a:pPr>
            <a:r>
              <a:rPr lang="en-US" sz="2700" dirty="0" smtClean="0">
                <a:solidFill>
                  <a:srgbClr val="FFC000"/>
                </a:solidFill>
                <a:latin typeface="Lucida Sans Typewriter" pitchFamily="49" charset="0"/>
                <a:cs typeface="Arabic Typesetting" panose="03020402040406030203" pitchFamily="66" charset="-78"/>
              </a:rPr>
              <a:t>Proportion of death in age group 15-29 years has remained almost the same (6.6% in 2010-13 to 6.8 in 2004-06).</a:t>
            </a:r>
          </a:p>
          <a:p>
            <a:pPr marL="449263" indent="-449263" algn="just">
              <a:lnSpc>
                <a:spcPct val="100000"/>
              </a:lnSpc>
              <a:spcBef>
                <a:spcPts val="1200"/>
              </a:spcBef>
              <a:spcAft>
                <a:spcPts val="1800"/>
              </a:spcAft>
              <a:buFont typeface="Arial" pitchFamily="34" charset="0"/>
              <a:buChar char="•"/>
            </a:pPr>
            <a:endParaRPr lang="en-US" sz="2700" dirty="0" smtClean="0">
              <a:solidFill>
                <a:srgbClr val="FFC000"/>
              </a:solidFill>
              <a:latin typeface="Lucida Sans Typewriter" pitchFamily="49" charset="0"/>
              <a:cs typeface="Arabic Typesetting" panose="03020402040406030203" pitchFamily="66" charset="-78"/>
            </a:endParaRPr>
          </a:p>
          <a:p>
            <a:pPr algn="just"/>
            <a:endParaRPr lang="en-US" sz="2700" dirty="0" smtClean="0">
              <a:solidFill>
                <a:srgbClr val="FF0000"/>
              </a:solidFill>
              <a:latin typeface="Arabic Typesetting" panose="03020402040406030203" pitchFamily="66" charset="-78"/>
              <a:cs typeface="Arabic Typesetting" panose="03020402040406030203" pitchFamily="66" charset="-78"/>
            </a:endParaRPr>
          </a:p>
          <a:p>
            <a:pPr algn="just">
              <a:buFont typeface="Arial" pitchFamily="34" charset="0"/>
              <a:buChar char="•"/>
            </a:pPr>
            <a:endParaRPr lang="en-US" sz="2700" dirty="0" smtClean="0">
              <a:solidFill>
                <a:srgbClr val="FF0000"/>
              </a:solidFill>
              <a:latin typeface="Arabic Typesetting" panose="03020402040406030203" pitchFamily="66" charset="-78"/>
              <a:cs typeface="Arabic Typesetting" panose="03020402040406030203" pitchFamily="66" charset="-78"/>
            </a:endParaRPr>
          </a:p>
          <a:p>
            <a:pPr algn="just">
              <a:buFont typeface="Arial" pitchFamily="34" charset="0"/>
              <a:buChar char="•"/>
            </a:pPr>
            <a:endParaRPr lang="en-US" sz="2700" dirty="0" smtClean="0">
              <a:solidFill>
                <a:srgbClr val="FF0000"/>
              </a:solidFill>
              <a:latin typeface="Arabic Typesetting" panose="03020402040406030203" pitchFamily="66" charset="-78"/>
              <a:cs typeface="Arabic Typesetting" panose="03020402040406030203" pitchFamily="66" charset="-78"/>
            </a:endParaRPr>
          </a:p>
        </p:txBody>
      </p:sp>
      <p:sp>
        <p:nvSpPr>
          <p:cNvPr id="5" name="TextBox 4"/>
          <p:cNvSpPr txBox="1"/>
          <p:nvPr/>
        </p:nvSpPr>
        <p:spPr>
          <a:xfrm>
            <a:off x="157930" y="249368"/>
            <a:ext cx="8021781" cy="769441"/>
          </a:xfrm>
          <a:prstGeom prst="rect">
            <a:avLst/>
          </a:prstGeom>
          <a:noFill/>
        </p:spPr>
        <p:txBody>
          <a:bodyPr wrap="square" rtlCol="0">
            <a:spAutoFit/>
          </a:bodyPr>
          <a:lstStyle/>
          <a:p>
            <a:r>
              <a:rPr lang="en-US" sz="4400" dirty="0" smtClean="0">
                <a:solidFill>
                  <a:schemeClr val="accent6">
                    <a:lumMod val="60000"/>
                    <a:lumOff val="40000"/>
                  </a:schemeClr>
                </a:solidFill>
                <a:latin typeface="Lucida Sans Unicode" pitchFamily="34" charset="0"/>
                <a:cs typeface="Lucida Sans Unicode" pitchFamily="34" charset="0"/>
              </a:rPr>
              <a:t>Distribution of  Deaths </a:t>
            </a:r>
            <a:endParaRPr lang="en-IN" sz="4400" dirty="0">
              <a:solidFill>
                <a:schemeClr val="accent6">
                  <a:lumMod val="60000"/>
                  <a:lumOff val="40000"/>
                </a:schemeClr>
              </a:solidFill>
              <a:latin typeface="Lucida Sans Unicode" pitchFamily="34" charset="0"/>
              <a:cs typeface="Lucida Sans Unicode" pitchFamily="34" charset="0"/>
            </a:endParaRPr>
          </a:p>
        </p:txBody>
      </p:sp>
    </p:spTree>
    <p:extLst>
      <p:ext uri="{BB962C8B-B14F-4D97-AF65-F5344CB8AC3E}">
        <p14:creationId xmlns="" xmlns:p14="http://schemas.microsoft.com/office/powerpoint/2010/main" val="3768373179"/>
      </p:ext>
    </p:extLst>
  </p:cSld>
  <p:clrMapOvr>
    <a:masterClrMapping/>
  </p:clrMapOvr>
  <p:timing>
    <p:tnLst>
      <p:par>
        <p:cTn id="1" dur="indefinite" restart="never" nodeType="tmRoot"/>
      </p:par>
    </p:tnLst>
  </p:timing>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4240</TotalTime>
  <Words>4976</Words>
  <Application>Microsoft Office PowerPoint</Application>
  <PresentationFormat>Custom</PresentationFormat>
  <Paragraphs>2192</Paragraphs>
  <Slides>36</Slides>
  <Notes>0</Notes>
  <HiddenSlides>1</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36</vt:i4>
      </vt:variant>
    </vt:vector>
  </HeadingPairs>
  <TitlesOfParts>
    <vt:vector size="38" baseType="lpstr">
      <vt:lpstr>Depth</vt:lpstr>
      <vt:lpstr>Worksheet</vt:lpstr>
      <vt:lpstr>Causes of Death  in India  2010-2013</vt:lpstr>
      <vt:lpstr>Background</vt:lpstr>
      <vt:lpstr>Slide 3</vt:lpstr>
      <vt:lpstr>Core  Themes</vt:lpstr>
      <vt:lpstr>Core  Themes</vt:lpstr>
      <vt:lpstr>Slide 6</vt:lpstr>
      <vt:lpstr>Slide 7</vt:lpstr>
      <vt:lpstr>Slide 8</vt:lpstr>
      <vt:lpstr>Slide 9</vt:lpstr>
      <vt:lpstr>Slide 10</vt:lpstr>
      <vt:lpstr>Slide 11</vt:lpstr>
      <vt:lpstr>Slide 12</vt:lpstr>
      <vt:lpstr>Slide 13</vt:lpstr>
      <vt:lpstr>Sample Size under SRS: India, States and UTs 2013</vt:lpstr>
      <vt:lpstr>Comparison of Deaths under Verbal Autopsy and Sample Registration System (2010-2013)</vt:lpstr>
      <vt:lpstr>Number of deaths in broad age groups coded under VA 2010-2013</vt:lpstr>
      <vt:lpstr>Distribution Of Deaths by age and gender in India :2010-2013</vt:lpstr>
      <vt:lpstr>Distribution of Deaths in EAG States &amp; Assam and Other States by age and gender in India :2010-2013</vt:lpstr>
      <vt:lpstr>Distribution of Deaths in Rural and Urban Areas by age and gender in India :2010-2013</vt:lpstr>
      <vt:lpstr>Distribution Of Deaths by Major Cause Groups in India 2010-2013</vt:lpstr>
      <vt:lpstr>Slide 21</vt:lpstr>
      <vt:lpstr>Distribution Of Deaths by Major Cause Groups in EAG State &amp; Assam and Other States 2010-2013</vt:lpstr>
      <vt:lpstr>Distribution Of Deaths by Major Cause Groups in Rural &amp; Urban Areas 2010-2013</vt:lpstr>
      <vt:lpstr>DISTRIBUTION OF DEATHS IN INDIA :2010-2013-Persons</vt:lpstr>
      <vt:lpstr>Top Ten Causes of Deaths –All Ages :2010-2013</vt:lpstr>
      <vt:lpstr>Top Ten Causes of Death(%) by Age Groups in India 2010-2013</vt:lpstr>
      <vt:lpstr>Top Ten Causes of Deaths –All Ages :EAG States &amp; Assam vis a vis Other States : 2010-2013</vt:lpstr>
      <vt:lpstr>Top Ten Causes of Deaths –All Ages : Rural and Urban Areas  2010-2013</vt:lpstr>
      <vt:lpstr>Top Ten Causes of Deaths – Age Less than 29 days :2010-2013</vt:lpstr>
      <vt:lpstr>Top Ten Causes of Deaths – Age Less than 1 Year :2010-2013</vt:lpstr>
      <vt:lpstr>Top Ten Causes of Deaths – Age 1 – 4 Years :2010-2013</vt:lpstr>
      <vt:lpstr>Top Ten Causes of Deaths – Age 5 – 14 Years :2010-2013</vt:lpstr>
      <vt:lpstr>Top Ten Causes of Deaths – Age 15 – 29 Years :2010-2013</vt:lpstr>
      <vt:lpstr>Top Ten Causes of Deaths – Age 30 – 69 Years :2010-2013</vt:lpstr>
      <vt:lpstr>Top Ten Causes of Deaths – Age 70 Years and Above :2010-2013</vt:lpstr>
      <vt:lpstr>THANK YOU</vt:lpstr>
    </vt:vector>
  </TitlesOfParts>
  <Company>Hewlett-Packard Company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Tabulation Plan  for  Report  on  Causes  of  Death in India  2004-2006</dc:title>
  <dc:creator>Harmeet</dc:creator>
  <cp:lastModifiedBy>yasir</cp:lastModifiedBy>
  <cp:revision>330</cp:revision>
  <cp:lastPrinted>2015-04-20T07:17:19Z</cp:lastPrinted>
  <dcterms:created xsi:type="dcterms:W3CDTF">2014-06-05T05:22:55Z</dcterms:created>
  <dcterms:modified xsi:type="dcterms:W3CDTF">2015-12-16T07:31:02Z</dcterms:modified>
</cp:coreProperties>
</file>